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60" r:id="rId4"/>
    <p:sldId id="286" r:id="rId5"/>
    <p:sldId id="285" r:id="rId6"/>
    <p:sldId id="258" r:id="rId7"/>
    <p:sldId id="273" r:id="rId8"/>
    <p:sldId id="282" r:id="rId9"/>
    <p:sldId id="283" r:id="rId10"/>
    <p:sldId id="259" r:id="rId11"/>
    <p:sldId id="274" r:id="rId12"/>
    <p:sldId id="276" r:id="rId13"/>
    <p:sldId id="284" r:id="rId14"/>
    <p:sldId id="265" r:id="rId15"/>
    <p:sldId id="287" r:id="rId16"/>
    <p:sldId id="281" r:id="rId17"/>
    <p:sldId id="271" r:id="rId18"/>
    <p:sldId id="262" r:id="rId19"/>
    <p:sldId id="272" r:id="rId20"/>
    <p:sldId id="290" r:id="rId21"/>
    <p:sldId id="294" r:id="rId22"/>
    <p:sldId id="291" r:id="rId23"/>
    <p:sldId id="292" r:id="rId24"/>
    <p:sldId id="296" r:id="rId25"/>
    <p:sldId id="295" r:id="rId26"/>
    <p:sldId id="297" r:id="rId27"/>
    <p:sldId id="298" r:id="rId28"/>
    <p:sldId id="301" r:id="rId29"/>
    <p:sldId id="299" r:id="rId30"/>
    <p:sldId id="300" r:id="rId31"/>
    <p:sldId id="302" r:id="rId32"/>
    <p:sldId id="303" r:id="rId33"/>
    <p:sldId id="289" r:id="rId34"/>
    <p:sldId id="270" r:id="rId3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521" autoAdjust="0"/>
  </p:normalViewPr>
  <p:slideViewPr>
    <p:cSldViewPr>
      <p:cViewPr varScale="1">
        <p:scale>
          <a:sx n="57" d="100"/>
          <a:sy n="57" d="100"/>
        </p:scale>
        <p:origin x="59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FC290-DF4C-4460-99A7-1765B45BCA0A}" type="datetimeFigureOut">
              <a:rPr lang="ko-KR" altLang="en-US" smtClean="0"/>
              <a:t>2022-05-12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6B1F95-4BCD-4D40-B4F4-8584A180C0C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893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B1F95-4BCD-4D40-B4F4-8584A180C0C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099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B1F95-4BCD-4D40-B4F4-8584A180C0C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773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8.png"/><Relationship Id="rId7" Type="http://schemas.openxmlformats.org/officeDocument/2006/relationships/image" Target="../media/image38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2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61436" y="369910"/>
            <a:ext cx="3104478" cy="551883"/>
            <a:chOff x="-861436" y="369910"/>
            <a:chExt cx="3104478" cy="5518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61436" y="369910"/>
              <a:ext cx="3104478" cy="5518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08005" y="693865"/>
            <a:ext cx="2200086" cy="616024"/>
            <a:chOff x="2508005" y="693865"/>
            <a:chExt cx="2200086" cy="6160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08005" y="693865"/>
              <a:ext cx="2200086" cy="6160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60397" y="386006"/>
            <a:ext cx="3104478" cy="551883"/>
            <a:chOff x="12860397" y="386006"/>
            <a:chExt cx="3104478" cy="55188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60397" y="386006"/>
              <a:ext cx="3104478" cy="5518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615062" y="838902"/>
            <a:ext cx="2200086" cy="616024"/>
            <a:chOff x="15615062" y="838902"/>
            <a:chExt cx="2200086" cy="6160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15062" y="838902"/>
              <a:ext cx="2200086" cy="61602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40258" y="1939742"/>
            <a:ext cx="17205198" cy="20467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700" b="1" dirty="0">
                <a:solidFill>
                  <a:srgbClr val="FFFFFF"/>
                </a:solidFill>
                <a:latin typeface="DungGeunMo" pitchFamily="34" charset="0"/>
              </a:rPr>
              <a:t>WAP – GAME - TEAM2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694890" y="6521574"/>
            <a:ext cx="16203495" cy="30931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900" b="1" dirty="0">
                <a:solidFill>
                  <a:srgbClr val="FFFFFF"/>
                </a:solidFill>
                <a:latin typeface="DungGeunMo" pitchFamily="34" charset="0"/>
                <a:cs typeface="DungGeunMo" pitchFamily="34" charset="0"/>
              </a:rPr>
              <a:t>컴퓨터 공학과 </a:t>
            </a:r>
            <a:r>
              <a:rPr lang="en-US" altLang="ko-KR" sz="3900" b="1" dirty="0">
                <a:solidFill>
                  <a:srgbClr val="FFFFFF"/>
                </a:solidFill>
                <a:latin typeface="DungGeunMo" pitchFamily="34" charset="0"/>
                <a:cs typeface="DungGeunMo" pitchFamily="34" charset="0"/>
              </a:rPr>
              <a:t>201812697 </a:t>
            </a:r>
            <a:r>
              <a:rPr lang="ko-KR" altLang="en-US" sz="3900" b="1" dirty="0">
                <a:solidFill>
                  <a:srgbClr val="FFFFFF"/>
                </a:solidFill>
                <a:latin typeface="DungGeunMo" pitchFamily="34" charset="0"/>
                <a:cs typeface="DungGeunMo" pitchFamily="34" charset="0"/>
              </a:rPr>
              <a:t>홍준표</a:t>
            </a:r>
            <a:endParaRPr lang="en-US" altLang="ko-KR" sz="3900" b="1" dirty="0">
              <a:solidFill>
                <a:srgbClr val="FFFFFF"/>
              </a:solidFill>
              <a:latin typeface="DungGeunMo" pitchFamily="34" charset="0"/>
              <a:cs typeface="DungGeunMo" pitchFamily="34" charset="0"/>
            </a:endParaRPr>
          </a:p>
          <a:p>
            <a:r>
              <a:rPr lang="ko-KR" altLang="en-US" sz="3900" b="1" dirty="0">
                <a:solidFill>
                  <a:srgbClr val="FFFFFF"/>
                </a:solidFill>
                <a:latin typeface="DungGeunMo" pitchFamily="34" charset="0"/>
              </a:rPr>
              <a:t>컴퓨터 공학과 </a:t>
            </a:r>
            <a:r>
              <a:rPr lang="en-US" altLang="ko-KR" sz="3900" b="1" dirty="0">
                <a:solidFill>
                  <a:srgbClr val="FFFFFF"/>
                </a:solidFill>
                <a:latin typeface="DungGeunMo" pitchFamily="34" charset="0"/>
              </a:rPr>
              <a:t>201812509 </a:t>
            </a:r>
            <a:r>
              <a:rPr lang="ko-KR" altLang="en-US" sz="3900" b="1" dirty="0">
                <a:solidFill>
                  <a:srgbClr val="FFFFFF"/>
                </a:solidFill>
                <a:latin typeface="DungGeunMo" pitchFamily="34" charset="0"/>
              </a:rPr>
              <a:t>조승민</a:t>
            </a:r>
            <a:endParaRPr lang="en-US" altLang="ko-KR" sz="3900" b="1" dirty="0">
              <a:solidFill>
                <a:srgbClr val="FFFFFF"/>
              </a:solidFill>
              <a:latin typeface="DungGeunMo" pitchFamily="34" charset="0"/>
            </a:endParaRPr>
          </a:p>
          <a:p>
            <a:r>
              <a:rPr lang="ko-KR" altLang="en-US" sz="3900" b="1" dirty="0">
                <a:solidFill>
                  <a:srgbClr val="FFFFFF"/>
                </a:solidFill>
                <a:latin typeface="DungGeunMo" pitchFamily="34" charset="0"/>
              </a:rPr>
              <a:t>컴퓨터 공학과 </a:t>
            </a:r>
            <a:r>
              <a:rPr lang="en-US" altLang="ko-KR" sz="3900" b="1" dirty="0">
                <a:solidFill>
                  <a:srgbClr val="FFFFFF"/>
                </a:solidFill>
                <a:latin typeface="DungGeunMo" pitchFamily="34" charset="0"/>
              </a:rPr>
              <a:t>202112388 </a:t>
            </a:r>
            <a:r>
              <a:rPr lang="ko-KR" altLang="en-US" sz="3900" b="1" dirty="0">
                <a:solidFill>
                  <a:srgbClr val="FFFFFF"/>
                </a:solidFill>
                <a:latin typeface="DungGeunMo" pitchFamily="34" charset="0"/>
              </a:rPr>
              <a:t>임혜준</a:t>
            </a:r>
            <a:endParaRPr lang="en-US" altLang="ko-KR" dirty="0"/>
          </a:p>
          <a:p>
            <a:r>
              <a:rPr lang="ko-KR" altLang="en-US" sz="3900" b="1" dirty="0">
                <a:solidFill>
                  <a:srgbClr val="FFFFFF"/>
                </a:solidFill>
                <a:latin typeface="DungGeunMo" pitchFamily="34" charset="0"/>
              </a:rPr>
              <a:t>컴퓨터 공학과 </a:t>
            </a:r>
            <a:r>
              <a:rPr lang="en-US" altLang="ko-KR" sz="3900" b="1" dirty="0">
                <a:solidFill>
                  <a:srgbClr val="FFFFFF"/>
                </a:solidFill>
                <a:latin typeface="DungGeunMo" pitchFamily="34" charset="0"/>
              </a:rPr>
              <a:t>202213071 </a:t>
            </a:r>
            <a:r>
              <a:rPr lang="ko-KR" altLang="en-US" sz="3900" b="1" dirty="0">
                <a:solidFill>
                  <a:srgbClr val="FFFFFF"/>
                </a:solidFill>
                <a:latin typeface="DungGeunMo" pitchFamily="34" charset="0"/>
              </a:rPr>
              <a:t>김대영</a:t>
            </a:r>
            <a:endParaRPr lang="en-US" altLang="ko-KR" sz="3900" b="1" dirty="0">
              <a:solidFill>
                <a:srgbClr val="FFFFFF"/>
              </a:solidFill>
              <a:latin typeface="DungGeunMo" pitchFamily="34" charset="0"/>
            </a:endParaRPr>
          </a:p>
          <a:p>
            <a:r>
              <a:rPr lang="ko-KR" altLang="en-US" sz="3900" b="1" dirty="0">
                <a:solidFill>
                  <a:srgbClr val="FFFFFF"/>
                </a:solidFill>
                <a:latin typeface="DungGeunMo" pitchFamily="34" charset="0"/>
              </a:rPr>
              <a:t>정보통신공학과 </a:t>
            </a:r>
            <a:r>
              <a:rPr lang="en-US" altLang="ko-KR" sz="3900" b="1" dirty="0">
                <a:solidFill>
                  <a:srgbClr val="FFFFFF"/>
                </a:solidFill>
                <a:latin typeface="DungGeunMo" pitchFamily="34" charset="0"/>
              </a:rPr>
              <a:t>2020230501 </a:t>
            </a:r>
            <a:r>
              <a:rPr lang="ko-KR" altLang="en-US" sz="3900" b="1" dirty="0">
                <a:solidFill>
                  <a:srgbClr val="FFFFFF"/>
                </a:solidFill>
                <a:latin typeface="DungGeunMo" pitchFamily="34" charset="0"/>
              </a:rPr>
              <a:t>이인재</a:t>
            </a:r>
            <a:endParaRPr lang="en-US" altLang="ko-KR" sz="3900" b="1" dirty="0">
              <a:solidFill>
                <a:srgbClr val="FFFFFF"/>
              </a:solidFill>
              <a:latin typeface="DungGeunMo" pitchFamily="34" charset="0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8369526" y="8581932"/>
            <a:ext cx="1546662" cy="850664"/>
            <a:chOff x="8369526" y="8581932"/>
            <a:chExt cx="1546662" cy="85066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69526" y="8581932"/>
              <a:ext cx="1546662" cy="85066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07875" y="2979769"/>
            <a:ext cx="1142857" cy="1142857"/>
            <a:chOff x="10907875" y="2979769"/>
            <a:chExt cx="1142857" cy="114285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07875" y="297976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628571" y="5001716"/>
            <a:ext cx="2269813" cy="1402486"/>
            <a:chOff x="14628571" y="5001716"/>
            <a:chExt cx="2269813" cy="140248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4628571" y="5001716"/>
              <a:ext cx="848873" cy="848873"/>
              <a:chOff x="14628571" y="5001716"/>
              <a:chExt cx="848873" cy="84887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628571" y="5001716"/>
                <a:ext cx="848873" cy="84887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5791159" y="5296976"/>
              <a:ext cx="1107226" cy="1107226"/>
              <a:chOff x="15791159" y="5296976"/>
              <a:chExt cx="1107226" cy="110722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791159" y="5296976"/>
                <a:ext cx="1107226" cy="110722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4628571" y="5001716"/>
              <a:ext cx="848873" cy="848873"/>
              <a:chOff x="14628571" y="5001716"/>
              <a:chExt cx="848873" cy="84887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628571" y="5001716"/>
                <a:ext cx="848873" cy="848873"/>
              </a:xfrm>
              <a:prstGeom prst="rect">
                <a:avLst/>
              </a:prstGeom>
            </p:spPr>
          </p:pic>
        </p:grpSp>
      </p:grpSp>
      <p:sp>
        <p:nvSpPr>
          <p:cNvPr id="25" name="Object 17"/>
          <p:cNvSpPr txBox="1"/>
          <p:nvPr/>
        </p:nvSpPr>
        <p:spPr>
          <a:xfrm>
            <a:off x="14939186" y="3861370"/>
            <a:ext cx="3740427" cy="938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500" b="1" dirty="0">
                <a:solidFill>
                  <a:srgbClr val="FFFFFF"/>
                </a:solidFill>
                <a:latin typeface="DungGeunMo" pitchFamily="34" charset="0"/>
              </a:rPr>
              <a:t>1</a:t>
            </a:r>
            <a:r>
              <a:rPr lang="ko-KR" altLang="en-US" sz="5500" b="1" dirty="0">
                <a:solidFill>
                  <a:srgbClr val="FFFFFF"/>
                </a:solidFill>
                <a:latin typeface="DungGeunMo" pitchFamily="34" charset="0"/>
              </a:rPr>
              <a:t>학기</a:t>
            </a:r>
            <a:endParaRPr lang="en-US" sz="5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5444"/>
            <a:ext cx="18285714" cy="10301158"/>
            <a:chOff x="0" y="-15444"/>
            <a:chExt cx="18285714" cy="103011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5444"/>
              <a:ext cx="18285714" cy="103011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1080" y="4265838"/>
            <a:ext cx="3659077" cy="3285964"/>
            <a:chOff x="1281352" y="4265837"/>
            <a:chExt cx="3659077" cy="39021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1352" y="4265837"/>
              <a:ext cx="3659077" cy="39021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56523" y="4265837"/>
            <a:ext cx="3659077" cy="3285964"/>
            <a:chOff x="5205263" y="4265837"/>
            <a:chExt cx="3659077" cy="390215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05263" y="4265837"/>
              <a:ext cx="3659077" cy="39021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813443" y="4265837"/>
            <a:ext cx="3659077" cy="3285964"/>
            <a:chOff x="9129173" y="4265837"/>
            <a:chExt cx="3659077" cy="39021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29173" y="4265837"/>
              <a:ext cx="3659077" cy="3902150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6464453" y="4259507"/>
            <a:ext cx="454683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FFFF"/>
                </a:solidFill>
                <a:latin typeface="DungGeunMo" pitchFamily="34" charset="0"/>
              </a:rPr>
              <a:t>빙결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457200" y="4259507"/>
            <a:ext cx="454683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FFFF"/>
                </a:solidFill>
                <a:latin typeface="DungGeunMo" pitchFamily="34" charset="0"/>
                <a:cs typeface="DungGeunMo" pitchFamily="34" charset="0"/>
              </a:rPr>
              <a:t>용암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12369563" y="4259507"/>
            <a:ext cx="454683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FFFF"/>
                </a:solidFill>
                <a:latin typeface="DungGeunMo" pitchFamily="34" charset="0"/>
              </a:rPr>
              <a:t>지진</a:t>
            </a:r>
            <a:endParaRPr lang="en-US" dirty="0"/>
          </a:p>
        </p:txBody>
      </p:sp>
      <p:sp>
        <p:nvSpPr>
          <p:cNvPr id="33" name="Object 33"/>
          <p:cNvSpPr txBox="1"/>
          <p:nvPr/>
        </p:nvSpPr>
        <p:spPr>
          <a:xfrm>
            <a:off x="409524" y="1433496"/>
            <a:ext cx="17180952" cy="15234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300" b="1" dirty="0">
                <a:solidFill>
                  <a:srgbClr val="8461F8"/>
                </a:solidFill>
                <a:latin typeface="DungGeunMo" pitchFamily="34" charset="0"/>
                <a:cs typeface="DungGeunMo" pitchFamily="34" charset="0"/>
              </a:rPr>
              <a:t>스킬</a:t>
            </a:r>
            <a:endParaRPr lang="en-US" dirty="0"/>
          </a:p>
        </p:txBody>
      </p:sp>
      <p:pic>
        <p:nvPicPr>
          <p:cNvPr id="1026" name="Picture 2" descr="https://search.pstatic.net/common/?src=http%3A%2F%2Fblogfiles.naver.net%2F20150406_174%2Ftnduddhsla_1428319487639wLddh_JPEG%2F%25C8%25AD%25BB%25EA_%25287%2529.jpg&amp;type=sc960_83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80" y="4762500"/>
            <a:ext cx="3659077" cy="259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earch.pstatic.net/common/?src=http%3A%2F%2Fblogfiles.naver.net%2F20120716_260%2Fdunhack_1342401264644qmlxQ_JPEG%2F%25BA%25F9%25C1%25A41.jpg&amp;type=sc960_83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338" y="4762500"/>
            <a:ext cx="3659262" cy="259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일본 지바 현에 규모 5.3 지진 발생.. 일본 기상청 '도쿄 등지에서 흔들림 감지' &lt; 월드핫뉴스 &lt; 월드뉴스 &lt; 기사본문 -  코리아데일리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3443" y="4762500"/>
            <a:ext cx="3659077" cy="259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Object 32"/>
          <p:cNvSpPr txBox="1"/>
          <p:nvPr/>
        </p:nvSpPr>
        <p:spPr>
          <a:xfrm>
            <a:off x="-76200" y="7979033"/>
            <a:ext cx="6016458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8461F8"/>
                </a:solidFill>
                <a:latin typeface="DungGeunMo" pitchFamily="34" charset="0"/>
              </a:rPr>
              <a:t>넓은 범위 내의 적에게 데미지를 줌</a:t>
            </a:r>
            <a:endParaRPr lang="en-US" sz="4000" dirty="0"/>
          </a:p>
        </p:txBody>
      </p:sp>
      <p:sp>
        <p:nvSpPr>
          <p:cNvPr id="36" name="Object 32"/>
          <p:cNvSpPr txBox="1"/>
          <p:nvPr/>
        </p:nvSpPr>
        <p:spPr>
          <a:xfrm>
            <a:off x="5729642" y="7979034"/>
            <a:ext cx="6016458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8461F8"/>
                </a:solidFill>
                <a:latin typeface="DungGeunMo" pitchFamily="34" charset="0"/>
                <a:cs typeface="DungGeunMo" pitchFamily="34" charset="0"/>
              </a:rPr>
              <a:t>지정 범위에 있는 적을 일시적으로 멈춤</a:t>
            </a:r>
            <a:endParaRPr lang="en-US" sz="4000" dirty="0"/>
          </a:p>
        </p:txBody>
      </p:sp>
      <p:sp>
        <p:nvSpPr>
          <p:cNvPr id="38" name="Object 32"/>
          <p:cNvSpPr txBox="1"/>
          <p:nvPr/>
        </p:nvSpPr>
        <p:spPr>
          <a:xfrm>
            <a:off x="11402810" y="7957066"/>
            <a:ext cx="6480342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8461F8"/>
                </a:solidFill>
                <a:latin typeface="+mn-ea"/>
                <a:cs typeface="DungGeunMo" pitchFamily="34" charset="0"/>
              </a:rPr>
              <a:t>지정한 범위에 구덩이 생성</a:t>
            </a:r>
            <a:r>
              <a:rPr lang="en-US" altLang="ko-KR" sz="4000" b="1" dirty="0">
                <a:solidFill>
                  <a:srgbClr val="8461F8"/>
                </a:solidFill>
                <a:latin typeface="+mn-ea"/>
                <a:cs typeface="DungGeunMo" pitchFamily="34" charset="0"/>
              </a:rPr>
              <a:t>, </a:t>
            </a:r>
            <a:r>
              <a:rPr lang="ko-KR" altLang="en-US" sz="4000" b="1" dirty="0">
                <a:solidFill>
                  <a:srgbClr val="8461F8"/>
                </a:solidFill>
                <a:latin typeface="+mn-ea"/>
                <a:cs typeface="DungGeunMo" pitchFamily="34" charset="0"/>
              </a:rPr>
              <a:t>지나가는 몬스터 제거</a:t>
            </a:r>
            <a:endParaRPr lang="en-US" sz="4000" b="1" dirty="0">
              <a:latin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4619" y="-14158"/>
            <a:ext cx="18285714" cy="10301158"/>
            <a:chOff x="0" y="-15444"/>
            <a:chExt cx="18285714" cy="103011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5444"/>
              <a:ext cx="18285714" cy="103011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191" y="2709296"/>
            <a:ext cx="9126810" cy="7377231"/>
            <a:chOff x="1073016" y="4152381"/>
            <a:chExt cx="7530159" cy="55365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3016" y="4152381"/>
              <a:ext cx="7530159" cy="553650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55088" y="2857500"/>
            <a:ext cx="4518982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400" dirty="0">
                <a:solidFill>
                  <a:srgbClr val="FFFFFF"/>
                </a:solidFill>
                <a:latin typeface="DungGeunMo" pitchFamily="34" charset="0"/>
              </a:rPr>
              <a:t>방해 요소</a:t>
            </a:r>
            <a:endParaRPr lang="en-US" sz="4400" dirty="0"/>
          </a:p>
        </p:txBody>
      </p:sp>
      <p:sp>
        <p:nvSpPr>
          <p:cNvPr id="9" name="Object 9"/>
          <p:cNvSpPr txBox="1"/>
          <p:nvPr/>
        </p:nvSpPr>
        <p:spPr>
          <a:xfrm>
            <a:off x="409523" y="4971186"/>
            <a:ext cx="7667203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fontAlgn="base" latinLnBrk="1"/>
            <a:r>
              <a:rPr lang="ko-KR" altLang="en-US" sz="3200" b="1" dirty="0">
                <a:latin typeface="+mj-ea"/>
                <a:ea typeface="+mj-ea"/>
              </a:rPr>
              <a:t>바위</a:t>
            </a:r>
            <a:r>
              <a:rPr lang="en-US" altLang="ko-KR" sz="3200" b="1" dirty="0">
                <a:latin typeface="+mj-ea"/>
                <a:ea typeface="+mj-ea"/>
              </a:rPr>
              <a:t>,</a:t>
            </a:r>
            <a:r>
              <a:rPr lang="ko-KR" altLang="en-US" sz="3200" b="1" dirty="0">
                <a:latin typeface="+mj-ea"/>
                <a:ea typeface="+mj-ea"/>
              </a:rPr>
              <a:t>우물 </a:t>
            </a:r>
            <a:br>
              <a:rPr lang="en-US" altLang="ko-KR" sz="3200" dirty="0"/>
            </a:br>
            <a:r>
              <a:rPr lang="en-US" altLang="ko-KR" sz="3200" dirty="0"/>
              <a:t> </a:t>
            </a:r>
            <a:r>
              <a:rPr lang="ko-KR" altLang="en-US" sz="3200" dirty="0"/>
              <a:t>해당 영역의 오브젝트를 설치 불가</a:t>
            </a:r>
            <a:r>
              <a:rPr lang="en-US" altLang="ko-KR" sz="3200" dirty="0"/>
              <a:t> </a:t>
            </a:r>
          </a:p>
          <a:p>
            <a:pPr fontAlgn="base" latinLnBrk="1"/>
            <a:endParaRPr lang="en-US" altLang="ko-KR" sz="3200" dirty="0"/>
          </a:p>
          <a:p>
            <a:pPr algn="ctr" fontAlgn="base" latinLnBrk="1"/>
            <a:r>
              <a:rPr lang="ko-KR" altLang="en-US" sz="3200" b="1" dirty="0" err="1"/>
              <a:t>레드존</a:t>
            </a:r>
            <a:endParaRPr lang="en-US" altLang="ko-KR" sz="3200" b="1" dirty="0"/>
          </a:p>
          <a:p>
            <a:pPr algn="ctr" fontAlgn="base" latinLnBrk="1"/>
            <a:r>
              <a:rPr lang="ko-KR" altLang="en-US" sz="3200" dirty="0"/>
              <a:t>해당 영역의 오브젝트 체력 감소</a:t>
            </a:r>
            <a:r>
              <a:rPr lang="en-US" altLang="ko-KR" sz="3200" dirty="0"/>
              <a:t> </a:t>
            </a:r>
          </a:p>
          <a:p>
            <a:pPr algn="ctr" fontAlgn="base" latinLnBrk="1"/>
            <a:r>
              <a:rPr lang="ko-KR" altLang="en-US" sz="3200" dirty="0"/>
              <a:t>해당 영역에 있는 적군 강화</a:t>
            </a:r>
          </a:p>
        </p:txBody>
      </p:sp>
      <p:grpSp>
        <p:nvGrpSpPr>
          <p:cNvPr id="1003" name="그룹 1003"/>
          <p:cNvGrpSpPr/>
          <p:nvPr/>
        </p:nvGrpSpPr>
        <p:grpSpPr>
          <a:xfrm>
            <a:off x="762000" y="9460995"/>
            <a:ext cx="7090082" cy="102105"/>
            <a:chOff x="1293054" y="8521076"/>
            <a:chExt cx="7090082" cy="10210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93054" y="8521076"/>
              <a:ext cx="7090082" cy="1021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15039" y="2709296"/>
            <a:ext cx="9212920" cy="7377232"/>
            <a:chOff x="9396825" y="3602236"/>
            <a:chExt cx="7530159" cy="60866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96825" y="3602236"/>
              <a:ext cx="7530159" cy="6086653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9856419" y="4950327"/>
            <a:ext cx="7530159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fontAlgn="base" latinLnBrk="1"/>
            <a:r>
              <a:rPr lang="ko-KR" altLang="en-US" sz="3200" b="1" dirty="0"/>
              <a:t>보너스 몬스터</a:t>
            </a:r>
            <a:br>
              <a:rPr lang="en-US" altLang="ko-KR" sz="3200" b="1" dirty="0"/>
            </a:br>
            <a:r>
              <a:rPr lang="ko-KR" altLang="en-US" sz="3200" b="1" dirty="0"/>
              <a:t> </a:t>
            </a:r>
            <a:r>
              <a:rPr lang="en-US" altLang="ko-KR" sz="3200" b="1" dirty="0"/>
              <a:t> </a:t>
            </a:r>
            <a:r>
              <a:rPr lang="ko-KR" altLang="en-US" sz="3200" dirty="0"/>
              <a:t>보너스</a:t>
            </a:r>
            <a:r>
              <a:rPr lang="ko-KR" altLang="en-US" sz="3200" b="1" dirty="0"/>
              <a:t> </a:t>
            </a:r>
            <a:r>
              <a:rPr lang="ko-KR" altLang="en-US" sz="3200" dirty="0"/>
              <a:t>몬스터를 처치 시 버프 효과</a:t>
            </a:r>
            <a:endParaRPr lang="en-US" altLang="ko-KR" sz="3200" dirty="0"/>
          </a:p>
          <a:p>
            <a:pPr algn="ctr" fontAlgn="base" latinLnBrk="1"/>
            <a:endParaRPr lang="en-US" altLang="ko-KR" sz="3200" dirty="0"/>
          </a:p>
          <a:p>
            <a:pPr algn="ctr" fontAlgn="base" latinLnBrk="1"/>
            <a:r>
              <a:rPr lang="ko-KR" altLang="en-US" sz="3200" b="1" dirty="0" err="1"/>
              <a:t>블루존</a:t>
            </a:r>
            <a:r>
              <a:rPr lang="ko-KR" altLang="en-US" sz="3200" b="1" dirty="0"/>
              <a:t> </a:t>
            </a:r>
            <a:br>
              <a:rPr lang="en-US" altLang="ko-KR" sz="3200" dirty="0"/>
            </a:br>
            <a:r>
              <a:rPr lang="ko-KR" altLang="en-US" sz="3200" dirty="0"/>
              <a:t>해당 영역의 오브젝트 체력 회복</a:t>
            </a:r>
            <a:r>
              <a:rPr lang="en-US" altLang="ko-KR" sz="3200" dirty="0"/>
              <a:t> </a:t>
            </a:r>
          </a:p>
          <a:p>
            <a:pPr algn="ctr" fontAlgn="base" latinLnBrk="1"/>
            <a:r>
              <a:rPr lang="ko-KR" altLang="en-US" sz="3200" dirty="0"/>
              <a:t>해당 영역에 있는 적군에게 지속 데미지</a:t>
            </a:r>
          </a:p>
        </p:txBody>
      </p:sp>
      <p:grpSp>
        <p:nvGrpSpPr>
          <p:cNvPr id="1005" name="그룹 1005"/>
          <p:cNvGrpSpPr/>
          <p:nvPr/>
        </p:nvGrpSpPr>
        <p:grpSpPr>
          <a:xfrm>
            <a:off x="9826318" y="9537195"/>
            <a:ext cx="7090082" cy="102105"/>
            <a:chOff x="9616864" y="8521076"/>
            <a:chExt cx="7090082" cy="10210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616864" y="8521076"/>
              <a:ext cx="7090082" cy="102105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409523" y="1135440"/>
            <a:ext cx="1718095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600" b="1" dirty="0">
                <a:solidFill>
                  <a:srgbClr val="8461F8"/>
                </a:solidFill>
                <a:latin typeface="DungGeunMo" pitchFamily="34" charset="0"/>
                <a:cs typeface="DungGeunMo" pitchFamily="34" charset="0"/>
              </a:rPr>
              <a:t>필드 요소</a:t>
            </a:r>
            <a:endParaRPr lang="en-US" sz="9600" dirty="0"/>
          </a:p>
        </p:txBody>
      </p:sp>
      <p:sp>
        <p:nvSpPr>
          <p:cNvPr id="21" name="Object 8"/>
          <p:cNvSpPr txBox="1"/>
          <p:nvPr/>
        </p:nvSpPr>
        <p:spPr>
          <a:xfrm>
            <a:off x="11453995" y="2857500"/>
            <a:ext cx="4518982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400" dirty="0">
                <a:solidFill>
                  <a:srgbClr val="FFFFFF"/>
                </a:solidFill>
                <a:latin typeface="DungGeunMo" pitchFamily="34" charset="0"/>
              </a:rPr>
              <a:t>보너스 요소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7678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001">
            <a:extLst>
              <a:ext uri="{FF2B5EF4-FFF2-40B4-BE49-F238E27FC236}">
                <a16:creationId xmlns:a16="http://schemas.microsoft.com/office/drawing/2014/main" id="{FE9BBC06-0701-49CC-B525-7B927A5757F4}"/>
              </a:ext>
            </a:extLst>
          </p:cNvPr>
          <p:cNvGrpSpPr/>
          <p:nvPr/>
        </p:nvGrpSpPr>
        <p:grpSpPr>
          <a:xfrm>
            <a:off x="0" y="9525"/>
            <a:ext cx="18285714" cy="10301158"/>
            <a:chOff x="44619" y="8239"/>
            <a:chExt cx="18285714" cy="10301158"/>
          </a:xfrm>
        </p:grpSpPr>
        <p:pic>
          <p:nvPicPr>
            <p:cNvPr id="18" name="Object 2">
              <a:extLst>
                <a:ext uri="{FF2B5EF4-FFF2-40B4-BE49-F238E27FC236}">
                  <a16:creationId xmlns:a16="http://schemas.microsoft.com/office/drawing/2014/main" id="{4F735FAA-7029-4497-8F3F-3D9D4AD51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619" y="8239"/>
              <a:ext cx="18285714" cy="103011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90042" y="5070598"/>
            <a:ext cx="6538498" cy="3806701"/>
            <a:chOff x="11939130" y="2632199"/>
            <a:chExt cx="10896604" cy="63439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39130" y="2632199"/>
              <a:ext cx="5010956" cy="6343982"/>
            </a:xfrm>
            <a:prstGeom prst="rect">
              <a:avLst/>
            </a:prstGeom>
          </p:spPr>
        </p:pic>
        <p:pic>
          <p:nvPicPr>
            <p:cNvPr id="32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824778" y="2632199"/>
              <a:ext cx="5010956" cy="63439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40302" y="5070598"/>
            <a:ext cx="3006820" cy="3806701"/>
            <a:chOff x="6637379" y="2632199"/>
            <a:chExt cx="5010956" cy="63439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37379" y="2632199"/>
              <a:ext cx="5010956" cy="63439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290562" y="5070599"/>
            <a:ext cx="3006820" cy="3806700"/>
            <a:chOff x="1340190" y="2632199"/>
            <a:chExt cx="5010956" cy="63439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0190" y="2632199"/>
              <a:ext cx="5010956" cy="6343982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4983049" y="5771117"/>
            <a:ext cx="445215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8461F8"/>
                </a:solidFill>
                <a:latin typeface="DungGeunMo" pitchFamily="34" charset="0"/>
                <a:cs typeface="DungGeunMo" pitchFamily="34" charset="0"/>
              </a:rPr>
              <a:t>원거리 </a:t>
            </a:r>
            <a:r>
              <a:rPr lang="ko-KR" altLang="en-US" sz="3600" b="1" dirty="0" err="1">
                <a:solidFill>
                  <a:srgbClr val="8461F8"/>
                </a:solidFill>
                <a:latin typeface="DungGeunMo" pitchFamily="34" charset="0"/>
                <a:cs typeface="DungGeunMo" pitchFamily="34" charset="0"/>
              </a:rPr>
              <a:t>공격형</a:t>
            </a:r>
            <a:endParaRPr lang="en-US" sz="3600" dirty="0"/>
          </a:p>
        </p:txBody>
      </p:sp>
      <p:sp>
        <p:nvSpPr>
          <p:cNvPr id="31" name="Object 31"/>
          <p:cNvSpPr txBox="1"/>
          <p:nvPr/>
        </p:nvSpPr>
        <p:spPr>
          <a:xfrm>
            <a:off x="8467376" y="5771117"/>
            <a:ext cx="445215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8461F8"/>
                </a:solidFill>
                <a:latin typeface="DungGeunMo" pitchFamily="34" charset="0"/>
                <a:cs typeface="DungGeunMo" pitchFamily="34" charset="0"/>
              </a:rPr>
              <a:t>속도형</a:t>
            </a:r>
            <a:endParaRPr lang="en-US" sz="3600" dirty="0"/>
          </a:p>
        </p:txBody>
      </p:sp>
      <p:sp>
        <p:nvSpPr>
          <p:cNvPr id="36" name="Object 36"/>
          <p:cNvSpPr txBox="1"/>
          <p:nvPr/>
        </p:nvSpPr>
        <p:spPr>
          <a:xfrm>
            <a:off x="1483772" y="5792569"/>
            <a:ext cx="445215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8461F8"/>
                </a:solidFill>
                <a:latin typeface="DungGeunMo" pitchFamily="34" charset="0"/>
                <a:cs typeface="DungGeunMo" pitchFamily="34" charset="0"/>
              </a:rPr>
              <a:t>근거리 </a:t>
            </a:r>
            <a:r>
              <a:rPr lang="ko-KR" altLang="en-US" sz="3600" b="1" dirty="0" err="1">
                <a:solidFill>
                  <a:srgbClr val="8461F8"/>
                </a:solidFill>
                <a:latin typeface="DungGeunMo" pitchFamily="34" charset="0"/>
                <a:cs typeface="DungGeunMo" pitchFamily="34" charset="0"/>
              </a:rPr>
              <a:t>공격형</a:t>
            </a:r>
            <a:endParaRPr lang="en-US" sz="3600" dirty="0"/>
          </a:p>
        </p:txBody>
      </p:sp>
      <p:sp>
        <p:nvSpPr>
          <p:cNvPr id="34" name="Object 31"/>
          <p:cNvSpPr txBox="1"/>
          <p:nvPr/>
        </p:nvSpPr>
        <p:spPr>
          <a:xfrm>
            <a:off x="11999054" y="5792569"/>
            <a:ext cx="445215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600" b="1" dirty="0" err="1">
                <a:solidFill>
                  <a:srgbClr val="8461F8"/>
                </a:solidFill>
                <a:latin typeface="DungGeunMo" pitchFamily="34" charset="0"/>
                <a:cs typeface="DungGeunMo" pitchFamily="34" charset="0"/>
              </a:rPr>
              <a:t>공중형</a:t>
            </a:r>
            <a:r>
              <a:rPr lang="ko-KR" altLang="en-US" sz="3600" b="1" dirty="0">
                <a:solidFill>
                  <a:srgbClr val="8461F8"/>
                </a:solidFill>
                <a:latin typeface="DungGeunMo" pitchFamily="34" charset="0"/>
                <a:cs typeface="DungGeunMo" pitchFamily="34" charset="0"/>
              </a:rPr>
              <a:t> </a:t>
            </a:r>
            <a:endParaRPr lang="en-US" sz="3600" dirty="0"/>
          </a:p>
        </p:txBody>
      </p:sp>
      <p:sp>
        <p:nvSpPr>
          <p:cNvPr id="37" name="Object 36"/>
          <p:cNvSpPr txBox="1"/>
          <p:nvPr/>
        </p:nvSpPr>
        <p:spPr>
          <a:xfrm>
            <a:off x="1516282" y="2965529"/>
            <a:ext cx="1496743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600" b="1" dirty="0">
                <a:latin typeface="DungGeunMo" pitchFamily="34" charset="0"/>
                <a:cs typeface="DungGeunMo" pitchFamily="34" charset="0"/>
              </a:rPr>
              <a:t>게임이 진행될수록 몬스터의 수와 체력 </a:t>
            </a:r>
            <a:r>
              <a:rPr lang="en-US" altLang="ko-KR" sz="3600" b="1" dirty="0">
                <a:latin typeface="DungGeunMo" pitchFamily="34" charset="0"/>
                <a:cs typeface="DungGeunMo" pitchFamily="34" charset="0"/>
              </a:rPr>
              <a:t>, </a:t>
            </a:r>
            <a:r>
              <a:rPr lang="ko-KR" altLang="en-US" sz="3600" b="1" dirty="0">
                <a:latin typeface="DungGeunMo" pitchFamily="34" charset="0"/>
                <a:cs typeface="DungGeunMo" pitchFamily="34" charset="0"/>
              </a:rPr>
              <a:t>이동속도 및 공격력이 증가한다</a:t>
            </a:r>
            <a:endParaRPr lang="en-US" sz="3600" dirty="0"/>
          </a:p>
        </p:txBody>
      </p:sp>
      <p:sp>
        <p:nvSpPr>
          <p:cNvPr id="19" name="Object 24">
            <a:extLst>
              <a:ext uri="{FF2B5EF4-FFF2-40B4-BE49-F238E27FC236}">
                <a16:creationId xmlns:a16="http://schemas.microsoft.com/office/drawing/2014/main" id="{98409A7E-1E1E-42D6-8E55-3D1EDF937EF9}"/>
              </a:ext>
            </a:extLst>
          </p:cNvPr>
          <p:cNvSpPr txBox="1"/>
          <p:nvPr/>
        </p:nvSpPr>
        <p:spPr>
          <a:xfrm>
            <a:off x="409523" y="1135440"/>
            <a:ext cx="1718095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600" b="1" dirty="0">
                <a:solidFill>
                  <a:srgbClr val="8461F8"/>
                </a:solidFill>
                <a:latin typeface="DungGeunMo" pitchFamily="34" charset="0"/>
              </a:rPr>
              <a:t>적 요소 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45658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4158"/>
            <a:ext cx="18285714" cy="10301158"/>
            <a:chOff x="0" y="-15444"/>
            <a:chExt cx="18285714" cy="103011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5444"/>
              <a:ext cx="18285714" cy="103011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6068" y="4265838"/>
            <a:ext cx="3039932" cy="2729953"/>
            <a:chOff x="1281352" y="4265837"/>
            <a:chExt cx="3659077" cy="39021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1352" y="4265837"/>
              <a:ext cx="3659077" cy="3902150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52400" y="4220450"/>
            <a:ext cx="377748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FFFF"/>
                </a:solidFill>
                <a:latin typeface="DungGeunMo" pitchFamily="34" charset="0"/>
              </a:rPr>
              <a:t>방어 오브젝트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2725509" y="3004351"/>
            <a:ext cx="132588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8461F8"/>
                </a:solidFill>
                <a:latin typeface="DungGeunMo" pitchFamily="34" charset="0"/>
              </a:rPr>
              <a:t>강화가 가능하고</a:t>
            </a:r>
            <a:r>
              <a:rPr lang="en-US" altLang="ko-KR" sz="3600" b="1" dirty="0">
                <a:solidFill>
                  <a:srgbClr val="8461F8"/>
                </a:solidFill>
                <a:latin typeface="DungGeunMo" pitchFamily="34" charset="0"/>
              </a:rPr>
              <a:t> </a:t>
            </a:r>
            <a:r>
              <a:rPr lang="ko-KR" altLang="en-US" sz="3600" b="1" dirty="0">
                <a:solidFill>
                  <a:srgbClr val="8461F8"/>
                </a:solidFill>
                <a:latin typeface="DungGeunMo" pitchFamily="34" charset="0"/>
              </a:rPr>
              <a:t>필드에 설치 할 수 있다</a:t>
            </a:r>
            <a:r>
              <a:rPr lang="en-US" altLang="ko-KR" sz="3600" b="1" dirty="0">
                <a:solidFill>
                  <a:srgbClr val="8461F8"/>
                </a:solidFill>
                <a:latin typeface="DungGeunMo" pitchFamily="34" charset="0"/>
              </a:rPr>
              <a:t>.</a:t>
            </a:r>
            <a:endParaRPr lang="en-US" sz="3600" dirty="0"/>
          </a:p>
        </p:txBody>
      </p:sp>
      <p:sp>
        <p:nvSpPr>
          <p:cNvPr id="33" name="Object 33"/>
          <p:cNvSpPr txBox="1"/>
          <p:nvPr/>
        </p:nvSpPr>
        <p:spPr>
          <a:xfrm>
            <a:off x="409524" y="1028700"/>
            <a:ext cx="17180952" cy="15234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300" b="1" dirty="0">
                <a:solidFill>
                  <a:srgbClr val="8461F8"/>
                </a:solidFill>
                <a:latin typeface="DungGeunMo" pitchFamily="34" charset="0"/>
                <a:cs typeface="DungGeunMo" pitchFamily="34" charset="0"/>
              </a:rPr>
              <a:t>오브젝트</a:t>
            </a:r>
            <a:endParaRPr lang="en-US" dirty="0"/>
          </a:p>
        </p:txBody>
      </p:sp>
      <p:sp>
        <p:nvSpPr>
          <p:cNvPr id="34" name="Object 32"/>
          <p:cNvSpPr txBox="1"/>
          <p:nvPr/>
        </p:nvSpPr>
        <p:spPr>
          <a:xfrm>
            <a:off x="0" y="7356874"/>
            <a:ext cx="373380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8461F8"/>
                </a:solidFill>
                <a:latin typeface="DungGeunMo" pitchFamily="34" charset="0"/>
                <a:cs typeface="DungGeunMo" pitchFamily="34" charset="0"/>
              </a:rPr>
              <a:t>울타리 </a:t>
            </a:r>
            <a:endParaRPr lang="en-US" altLang="ko-KR" sz="4000" b="1" dirty="0">
              <a:solidFill>
                <a:srgbClr val="8461F8"/>
              </a:solidFill>
              <a:latin typeface="DungGeunMo" pitchFamily="34" charset="0"/>
              <a:cs typeface="DungGeunMo" pitchFamily="34" charset="0"/>
            </a:endParaRPr>
          </a:p>
          <a:p>
            <a:pPr algn="ctr"/>
            <a:r>
              <a:rPr lang="ko-KR" altLang="en-US" sz="4000" b="1" dirty="0">
                <a:solidFill>
                  <a:srgbClr val="8461F8"/>
                </a:solidFill>
                <a:latin typeface="DungGeunMo" pitchFamily="34" charset="0"/>
                <a:cs typeface="DungGeunMo" pitchFamily="34" charset="0"/>
              </a:rPr>
              <a:t>적을 막는 역할</a:t>
            </a:r>
            <a:endParaRPr lang="en-US" sz="4000" dirty="0"/>
          </a:p>
        </p:txBody>
      </p:sp>
      <p:grpSp>
        <p:nvGrpSpPr>
          <p:cNvPr id="21" name="그룹 1003"/>
          <p:cNvGrpSpPr/>
          <p:nvPr/>
        </p:nvGrpSpPr>
        <p:grpSpPr>
          <a:xfrm>
            <a:off x="4196247" y="4265838"/>
            <a:ext cx="3039932" cy="2729953"/>
            <a:chOff x="1281352" y="4265837"/>
            <a:chExt cx="3659077" cy="3902150"/>
          </a:xfrm>
        </p:grpSpPr>
        <p:pic>
          <p:nvPicPr>
            <p:cNvPr id="22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1352" y="4265837"/>
              <a:ext cx="3659077" cy="3902150"/>
            </a:xfrm>
            <a:prstGeom prst="rect">
              <a:avLst/>
            </a:prstGeom>
          </p:spPr>
        </p:pic>
      </p:grpSp>
      <p:grpSp>
        <p:nvGrpSpPr>
          <p:cNvPr id="25" name="그룹 1003"/>
          <p:cNvGrpSpPr/>
          <p:nvPr/>
        </p:nvGrpSpPr>
        <p:grpSpPr>
          <a:xfrm>
            <a:off x="7911319" y="4265838"/>
            <a:ext cx="3039932" cy="2729953"/>
            <a:chOff x="1281352" y="4265837"/>
            <a:chExt cx="3659077" cy="3902150"/>
          </a:xfrm>
        </p:grpSpPr>
        <p:pic>
          <p:nvPicPr>
            <p:cNvPr id="27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1352" y="4265837"/>
              <a:ext cx="3659077" cy="3902150"/>
            </a:xfrm>
            <a:prstGeom prst="rect">
              <a:avLst/>
            </a:prstGeom>
          </p:spPr>
        </p:pic>
      </p:grpSp>
      <p:grpSp>
        <p:nvGrpSpPr>
          <p:cNvPr id="30" name="그룹 1003"/>
          <p:cNvGrpSpPr/>
          <p:nvPr/>
        </p:nvGrpSpPr>
        <p:grpSpPr>
          <a:xfrm>
            <a:off x="11380898" y="4264161"/>
            <a:ext cx="3039932" cy="2729953"/>
            <a:chOff x="1281352" y="4265837"/>
            <a:chExt cx="3659077" cy="3902150"/>
          </a:xfrm>
        </p:grpSpPr>
        <p:pic>
          <p:nvPicPr>
            <p:cNvPr id="31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1352" y="4265837"/>
              <a:ext cx="3659077" cy="3902150"/>
            </a:xfrm>
            <a:prstGeom prst="rect">
              <a:avLst/>
            </a:prstGeom>
          </p:spPr>
        </p:pic>
      </p:grpSp>
      <p:grpSp>
        <p:nvGrpSpPr>
          <p:cNvPr id="41" name="그룹 1003"/>
          <p:cNvGrpSpPr/>
          <p:nvPr/>
        </p:nvGrpSpPr>
        <p:grpSpPr>
          <a:xfrm>
            <a:off x="14708469" y="4239801"/>
            <a:ext cx="3039932" cy="2898942"/>
            <a:chOff x="1281352" y="4265837"/>
            <a:chExt cx="3659077" cy="3902150"/>
          </a:xfrm>
        </p:grpSpPr>
        <p:pic>
          <p:nvPicPr>
            <p:cNvPr id="42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1352" y="4265837"/>
              <a:ext cx="3659077" cy="3902150"/>
            </a:xfrm>
            <a:prstGeom prst="rect">
              <a:avLst/>
            </a:prstGeom>
          </p:spPr>
        </p:pic>
      </p:grpSp>
      <p:sp>
        <p:nvSpPr>
          <p:cNvPr id="43" name="Object 26"/>
          <p:cNvSpPr txBox="1"/>
          <p:nvPr/>
        </p:nvSpPr>
        <p:spPr>
          <a:xfrm>
            <a:off x="14939217" y="4288770"/>
            <a:ext cx="245401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err="1">
                <a:solidFill>
                  <a:srgbClr val="FFFFFF"/>
                </a:solidFill>
                <a:latin typeface="DungGeunMo" pitchFamily="34" charset="0"/>
              </a:rPr>
              <a:t>버프</a:t>
            </a:r>
            <a:r>
              <a:rPr lang="ko-KR" altLang="en-US" sz="2400" dirty="0">
                <a:solidFill>
                  <a:srgbClr val="FFFFFF"/>
                </a:solidFill>
                <a:latin typeface="DungGeunMo" pitchFamily="34" charset="0"/>
              </a:rPr>
              <a:t> 타워</a:t>
            </a:r>
            <a:endParaRPr lang="en-US" dirty="0"/>
          </a:p>
        </p:txBody>
      </p:sp>
      <p:sp>
        <p:nvSpPr>
          <p:cNvPr id="45" name="Object 26"/>
          <p:cNvSpPr txBox="1"/>
          <p:nvPr/>
        </p:nvSpPr>
        <p:spPr>
          <a:xfrm>
            <a:off x="3810175" y="4220450"/>
            <a:ext cx="377748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FFFF"/>
                </a:solidFill>
                <a:latin typeface="DungGeunMo" pitchFamily="34" charset="0"/>
              </a:rPr>
              <a:t>방어 오브젝트</a:t>
            </a:r>
            <a:endParaRPr lang="en-US" dirty="0"/>
          </a:p>
        </p:txBody>
      </p:sp>
      <p:sp>
        <p:nvSpPr>
          <p:cNvPr id="46" name="Object 32"/>
          <p:cNvSpPr txBox="1"/>
          <p:nvPr/>
        </p:nvSpPr>
        <p:spPr>
          <a:xfrm>
            <a:off x="3832015" y="7356874"/>
            <a:ext cx="373380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b="1" dirty="0" err="1">
                <a:solidFill>
                  <a:srgbClr val="8461F8"/>
                </a:solidFill>
                <a:latin typeface="DungGeunMo" pitchFamily="34" charset="0"/>
                <a:cs typeface="DungGeunMo" pitchFamily="34" charset="0"/>
              </a:rPr>
              <a:t>점착판</a:t>
            </a:r>
            <a:r>
              <a:rPr lang="ko-KR" altLang="en-US" sz="4000" b="1" dirty="0">
                <a:solidFill>
                  <a:srgbClr val="8461F8"/>
                </a:solidFill>
                <a:latin typeface="DungGeunMo" pitchFamily="34" charset="0"/>
                <a:cs typeface="DungGeunMo" pitchFamily="34" charset="0"/>
              </a:rPr>
              <a:t> </a:t>
            </a:r>
            <a:endParaRPr lang="en-US" altLang="ko-KR" sz="4000" b="1" dirty="0">
              <a:solidFill>
                <a:srgbClr val="8461F8"/>
              </a:solidFill>
              <a:latin typeface="DungGeunMo" pitchFamily="34" charset="0"/>
              <a:cs typeface="DungGeunMo" pitchFamily="34" charset="0"/>
            </a:endParaRPr>
          </a:p>
          <a:p>
            <a:pPr algn="ctr"/>
            <a:r>
              <a:rPr lang="ko-KR" altLang="en-US" sz="4000" b="1" dirty="0">
                <a:solidFill>
                  <a:srgbClr val="8461F8"/>
                </a:solidFill>
                <a:latin typeface="DungGeunMo" pitchFamily="34" charset="0"/>
                <a:cs typeface="DungGeunMo" pitchFamily="34" charset="0"/>
              </a:rPr>
              <a:t>적의 속도 감소</a:t>
            </a:r>
            <a:endParaRPr lang="en-US" sz="4000" dirty="0"/>
          </a:p>
        </p:txBody>
      </p:sp>
      <p:sp>
        <p:nvSpPr>
          <p:cNvPr id="47" name="Object 26"/>
          <p:cNvSpPr txBox="1"/>
          <p:nvPr/>
        </p:nvSpPr>
        <p:spPr>
          <a:xfrm>
            <a:off x="7542544" y="4220450"/>
            <a:ext cx="377748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solidFill>
                  <a:srgbClr val="FFFFFF"/>
                </a:solidFill>
                <a:latin typeface="DungGeunMo" pitchFamily="34" charset="0"/>
              </a:rPr>
              <a:t>공격 타워</a:t>
            </a:r>
            <a:endParaRPr lang="en-US" dirty="0"/>
          </a:p>
        </p:txBody>
      </p:sp>
      <p:sp>
        <p:nvSpPr>
          <p:cNvPr id="48" name="Object 32"/>
          <p:cNvSpPr txBox="1"/>
          <p:nvPr/>
        </p:nvSpPr>
        <p:spPr>
          <a:xfrm>
            <a:off x="7587655" y="7411026"/>
            <a:ext cx="373380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8461F8"/>
                </a:solidFill>
                <a:latin typeface="DungGeunMo" pitchFamily="34" charset="0"/>
                <a:cs typeface="DungGeunMo" pitchFamily="34" charset="0"/>
              </a:rPr>
              <a:t>기본형</a:t>
            </a:r>
            <a:r>
              <a:rPr lang="en-US" altLang="ko-KR" sz="4000" b="1" dirty="0">
                <a:solidFill>
                  <a:srgbClr val="8461F8"/>
                </a:solidFill>
                <a:latin typeface="DungGeunMo" pitchFamily="34" charset="0"/>
                <a:cs typeface="DungGeunMo" pitchFamily="34" charset="0"/>
              </a:rPr>
              <a:t>/</a:t>
            </a:r>
            <a:r>
              <a:rPr lang="ko-KR" altLang="en-US" sz="4000" b="1" dirty="0">
                <a:solidFill>
                  <a:srgbClr val="8461F8"/>
                </a:solidFill>
                <a:latin typeface="DungGeunMo" pitchFamily="34" charset="0"/>
                <a:cs typeface="DungGeunMo" pitchFamily="34" charset="0"/>
              </a:rPr>
              <a:t>강화형</a:t>
            </a:r>
            <a:endParaRPr lang="en-US" altLang="ko-KR" sz="4000" b="1" dirty="0">
              <a:solidFill>
                <a:srgbClr val="8461F8"/>
              </a:solidFill>
              <a:latin typeface="DungGeunMo" pitchFamily="34" charset="0"/>
              <a:cs typeface="DungGeunMo" pitchFamily="34" charset="0"/>
            </a:endParaRPr>
          </a:p>
          <a:p>
            <a:pPr algn="ctr"/>
            <a:r>
              <a:rPr lang="ko-KR" altLang="en-US" sz="4000" b="1" dirty="0">
                <a:solidFill>
                  <a:srgbClr val="8461F8"/>
                </a:solidFill>
                <a:latin typeface="DungGeunMo" pitchFamily="34" charset="0"/>
              </a:rPr>
              <a:t>적을 공격</a:t>
            </a:r>
            <a:endParaRPr lang="en-US" sz="4000" dirty="0"/>
          </a:p>
        </p:txBody>
      </p:sp>
      <p:sp>
        <p:nvSpPr>
          <p:cNvPr id="49" name="Object 26"/>
          <p:cNvSpPr txBox="1"/>
          <p:nvPr/>
        </p:nvSpPr>
        <p:spPr>
          <a:xfrm>
            <a:off x="11463368" y="4268432"/>
            <a:ext cx="272671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 err="1">
                <a:solidFill>
                  <a:srgbClr val="FFFFFF"/>
                </a:solidFill>
                <a:latin typeface="DungGeunMo" pitchFamily="34" charset="0"/>
              </a:rPr>
              <a:t>디버프</a:t>
            </a:r>
            <a:r>
              <a:rPr lang="ko-KR" altLang="en-US" sz="2400" dirty="0">
                <a:solidFill>
                  <a:srgbClr val="FFFFFF"/>
                </a:solidFill>
                <a:latin typeface="DungGeunMo" pitchFamily="34" charset="0"/>
              </a:rPr>
              <a:t> 타워</a:t>
            </a:r>
            <a:endParaRPr lang="en-US" dirty="0"/>
          </a:p>
        </p:txBody>
      </p:sp>
      <p:sp>
        <p:nvSpPr>
          <p:cNvPr id="50" name="Object 32"/>
          <p:cNvSpPr txBox="1"/>
          <p:nvPr/>
        </p:nvSpPr>
        <p:spPr>
          <a:xfrm>
            <a:off x="11015166" y="7296826"/>
            <a:ext cx="3733800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8461F8"/>
                </a:solidFill>
                <a:latin typeface="DungGeunMo" pitchFamily="34" charset="0"/>
              </a:rPr>
              <a:t>주변 </a:t>
            </a:r>
            <a:r>
              <a:rPr lang="en-US" altLang="ko-KR" sz="4000" b="1" dirty="0">
                <a:solidFill>
                  <a:srgbClr val="8461F8"/>
                </a:solidFill>
                <a:latin typeface="DungGeunMo" pitchFamily="34" charset="0"/>
              </a:rPr>
              <a:t>10</a:t>
            </a:r>
            <a:r>
              <a:rPr lang="ko-KR" altLang="en-US" sz="4000" b="1" dirty="0">
                <a:solidFill>
                  <a:srgbClr val="8461F8"/>
                </a:solidFill>
                <a:latin typeface="DungGeunMo" pitchFamily="34" charset="0"/>
              </a:rPr>
              <a:t>칸의</a:t>
            </a:r>
            <a:endParaRPr lang="en-US" altLang="ko-KR" sz="4000" b="1" dirty="0">
              <a:solidFill>
                <a:srgbClr val="8461F8"/>
              </a:solidFill>
              <a:latin typeface="DungGeunMo" pitchFamily="34" charset="0"/>
            </a:endParaRPr>
          </a:p>
          <a:p>
            <a:pPr algn="ctr"/>
            <a:r>
              <a:rPr lang="ko-KR" altLang="en-US" sz="4000" b="1" dirty="0" err="1">
                <a:solidFill>
                  <a:srgbClr val="8461F8"/>
                </a:solidFill>
                <a:latin typeface="DungGeunMo" pitchFamily="34" charset="0"/>
              </a:rPr>
              <a:t>몬스터들의</a:t>
            </a:r>
            <a:endParaRPr lang="en-US" altLang="ko-KR" sz="4000" b="1" dirty="0">
              <a:solidFill>
                <a:srgbClr val="8461F8"/>
              </a:solidFill>
              <a:latin typeface="DungGeunMo" pitchFamily="34" charset="0"/>
            </a:endParaRPr>
          </a:p>
          <a:p>
            <a:pPr algn="ctr"/>
            <a:r>
              <a:rPr lang="ko-KR" altLang="en-US" sz="4000" b="1" dirty="0">
                <a:solidFill>
                  <a:srgbClr val="8461F8"/>
                </a:solidFill>
                <a:latin typeface="DungGeunMo" pitchFamily="34" charset="0"/>
              </a:rPr>
              <a:t>속도 감소</a:t>
            </a:r>
            <a:endParaRPr lang="en-US" sz="4000" dirty="0"/>
          </a:p>
        </p:txBody>
      </p:sp>
      <p:sp>
        <p:nvSpPr>
          <p:cNvPr id="51" name="Object 32"/>
          <p:cNvSpPr txBox="1"/>
          <p:nvPr/>
        </p:nvSpPr>
        <p:spPr>
          <a:xfrm>
            <a:off x="14442676" y="6989050"/>
            <a:ext cx="3733800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8461F8"/>
                </a:solidFill>
                <a:latin typeface="DungGeunMo" pitchFamily="34" charset="0"/>
              </a:rPr>
              <a:t>주변 </a:t>
            </a:r>
            <a:r>
              <a:rPr lang="en-US" altLang="ko-KR" sz="4000" b="1" dirty="0">
                <a:solidFill>
                  <a:srgbClr val="8461F8"/>
                </a:solidFill>
                <a:latin typeface="DungGeunMo" pitchFamily="34" charset="0"/>
              </a:rPr>
              <a:t>5</a:t>
            </a:r>
            <a:r>
              <a:rPr lang="ko-KR" altLang="en-US" sz="4000" b="1" dirty="0">
                <a:solidFill>
                  <a:srgbClr val="8461F8"/>
                </a:solidFill>
                <a:latin typeface="DungGeunMo" pitchFamily="34" charset="0"/>
              </a:rPr>
              <a:t>칸에 있는 오브젝트에</a:t>
            </a:r>
            <a:endParaRPr lang="en-US" altLang="ko-KR" sz="4000" b="1" dirty="0">
              <a:solidFill>
                <a:srgbClr val="8461F8"/>
              </a:solidFill>
              <a:latin typeface="DungGeunMo" pitchFamily="34" charset="0"/>
            </a:endParaRPr>
          </a:p>
          <a:p>
            <a:pPr algn="ctr"/>
            <a:r>
              <a:rPr lang="ko-KR" altLang="en-US" sz="4000" b="1" dirty="0" err="1">
                <a:solidFill>
                  <a:srgbClr val="8461F8"/>
                </a:solidFill>
                <a:latin typeface="DungGeunMo" pitchFamily="34" charset="0"/>
              </a:rPr>
              <a:t>버프</a:t>
            </a:r>
            <a:r>
              <a:rPr lang="ko-KR" altLang="en-US" sz="4000" b="1" dirty="0">
                <a:solidFill>
                  <a:srgbClr val="8461F8"/>
                </a:solidFill>
                <a:latin typeface="DungGeunMo" pitchFamily="34" charset="0"/>
              </a:rPr>
              <a:t> 부여</a:t>
            </a:r>
            <a:endParaRPr lang="en-US" sz="4000" dirty="0"/>
          </a:p>
        </p:txBody>
      </p:sp>
      <p:pic>
        <p:nvPicPr>
          <p:cNvPr id="52" name="Picture 2" descr="원활한 고전적인 나무 울타리 디자인 일러스트 레이 션 로열티 무료 사진, 그림, 이미지 그리고 스톡포토그래피. Image  50653230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67" y="4709297"/>
            <a:ext cx="3039934" cy="231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8" descr="클래시오브클랜 인페르노 타워 정보 및 업그레이드 정보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411" y="4682115"/>
            <a:ext cx="3081977" cy="233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블랙홀.. 유령과 같은 시공간의 영역 - My astronomy Stor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2493" y="4638121"/>
            <a:ext cx="2996601" cy="235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카잔 성당 명소 그림 | 일러스트 PSD 무료 다운로드 - Pikbes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5561" y="4677790"/>
            <a:ext cx="3042840" cy="233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8"/>
          <a:srcRect l="16197" t="9799"/>
          <a:stretch/>
        </p:blipFill>
        <p:spPr>
          <a:xfrm>
            <a:off x="4181345" y="4669037"/>
            <a:ext cx="3054834" cy="232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001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8571" y="2650185"/>
            <a:ext cx="18228571" cy="45243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400" b="1" dirty="0">
                <a:solidFill>
                  <a:srgbClr val="FFFFFF"/>
                </a:solidFill>
                <a:latin typeface="DungGeunMo" pitchFamily="34" charset="0"/>
                <a:cs typeface="DungGeunMo" pitchFamily="34" charset="0"/>
              </a:rPr>
              <a:t>03</a:t>
            </a:r>
          </a:p>
          <a:p>
            <a:pPr algn="ctr"/>
            <a:r>
              <a:rPr lang="ko-KR" altLang="en-US" sz="14400" b="1" dirty="0">
                <a:solidFill>
                  <a:srgbClr val="FFFFFF"/>
                </a:solidFill>
                <a:latin typeface="DungGeunMo" pitchFamily="34" charset="0"/>
              </a:rPr>
              <a:t>개발 환경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3066667" y="2658858"/>
            <a:ext cx="1142857" cy="1142857"/>
            <a:chOff x="3066667" y="2658858"/>
            <a:chExt cx="1142857" cy="1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66667" y="2658858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28571" y="5001716"/>
            <a:ext cx="2342857" cy="1447619"/>
            <a:chOff x="14628571" y="5001716"/>
            <a:chExt cx="2342857" cy="14476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628571" y="5001716"/>
              <a:ext cx="876190" cy="876190"/>
              <a:chOff x="14628571" y="5001716"/>
              <a:chExt cx="876190" cy="87619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628571" y="5001716"/>
                <a:ext cx="876190" cy="87619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828571" y="5306477"/>
              <a:ext cx="1142857" cy="1142857"/>
              <a:chOff x="15828571" y="5306477"/>
              <a:chExt cx="1142857" cy="114285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828571" y="5306477"/>
                <a:ext cx="1142857" cy="114285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628571" y="5001716"/>
              <a:ext cx="876190" cy="876190"/>
              <a:chOff x="14628571" y="5001716"/>
              <a:chExt cx="876190" cy="87619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628571" y="5001716"/>
                <a:ext cx="876190" cy="87619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4288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66667" y="2658858"/>
            <a:ext cx="1142857" cy="1142857"/>
            <a:chOff x="3066667" y="2658858"/>
            <a:chExt cx="1142857" cy="1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66667" y="2658858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28571" y="5001716"/>
            <a:ext cx="2342857" cy="1447619"/>
            <a:chOff x="14628571" y="5001716"/>
            <a:chExt cx="2342857" cy="14476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628571" y="5001716"/>
              <a:ext cx="876190" cy="876190"/>
              <a:chOff x="14628571" y="5001716"/>
              <a:chExt cx="876190" cy="87619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628571" y="5001716"/>
                <a:ext cx="876190" cy="87619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828571" y="5306477"/>
              <a:ext cx="1142857" cy="1142857"/>
              <a:chOff x="15828571" y="5306477"/>
              <a:chExt cx="1142857" cy="114285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828571" y="5306477"/>
                <a:ext cx="1142857" cy="114285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628571" y="5001716"/>
              <a:ext cx="876190" cy="876190"/>
              <a:chOff x="14628571" y="5001716"/>
              <a:chExt cx="876190" cy="87619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628571" y="5001716"/>
                <a:ext cx="876190" cy="876190"/>
              </a:xfrm>
              <a:prstGeom prst="rect">
                <a:avLst/>
              </a:prstGeom>
            </p:spPr>
          </p:pic>
        </p:grpSp>
      </p:grpSp>
      <p:pic>
        <p:nvPicPr>
          <p:cNvPr id="2050" name="Picture 2" descr="상장기업분석]메타버스 선봉장 '유니티' - 전자신문">
            <a:extLst>
              <a:ext uri="{FF2B5EF4-FFF2-40B4-BE49-F238E27FC236}">
                <a16:creationId xmlns:a16="http://schemas.microsoft.com/office/drawing/2014/main" id="{0202B9F0-9F30-48FD-8617-33EF09BBA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21" y="1289423"/>
            <a:ext cx="7239000" cy="384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ourcetree | 잡다한 IT 개발 이야기">
            <a:extLst>
              <a:ext uri="{FF2B5EF4-FFF2-40B4-BE49-F238E27FC236}">
                <a16:creationId xmlns:a16="http://schemas.microsoft.com/office/drawing/2014/main" id="{413FDCF8-C479-4F9B-A068-B3AED3439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481" y="1277300"/>
            <a:ext cx="6426719" cy="38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seprite 1.3 Crack Full Key Full Download 2021 Latest Updated Version">
            <a:extLst>
              <a:ext uri="{FF2B5EF4-FFF2-40B4-BE49-F238E27FC236}">
                <a16:creationId xmlns:a16="http://schemas.microsoft.com/office/drawing/2014/main" id="{A2DAD88A-9EE6-4B63-B2EA-25132FFFD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21" y="5495917"/>
            <a:ext cx="7239000" cy="384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47E7859C-8123-1A4B-3727-50936A38B88E}"/>
              </a:ext>
            </a:extLst>
          </p:cNvPr>
          <p:cNvSpPr/>
          <p:nvPr/>
        </p:nvSpPr>
        <p:spPr>
          <a:xfrm>
            <a:off x="8119943" y="6979776"/>
            <a:ext cx="1633657" cy="67832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E734B0-ADF6-FDB6-DCD3-E5611A1111C4}"/>
              </a:ext>
            </a:extLst>
          </p:cNvPr>
          <p:cNvSpPr txBox="1"/>
          <p:nvPr/>
        </p:nvSpPr>
        <p:spPr>
          <a:xfrm>
            <a:off x="10206251" y="6873270"/>
            <a:ext cx="684117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b="1" dirty="0">
                <a:solidFill>
                  <a:srgbClr val="FF0000"/>
                </a:solidFill>
              </a:rPr>
              <a:t>3D</a:t>
            </a:r>
            <a:r>
              <a:rPr lang="ko-KR" altLang="en-US" sz="4500" b="1" dirty="0">
                <a:solidFill>
                  <a:srgbClr val="FF0000"/>
                </a:solidFill>
              </a:rPr>
              <a:t>로 변경됨에 따라 이용</a:t>
            </a:r>
            <a:r>
              <a:rPr lang="en-US" altLang="ko-KR" sz="4500" b="1" dirty="0">
                <a:solidFill>
                  <a:srgbClr val="FF0000"/>
                </a:solidFill>
              </a:rPr>
              <a:t>X</a:t>
            </a:r>
            <a:endParaRPr lang="ko-KR" altLang="en-US" sz="4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808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8571" y="2650185"/>
            <a:ext cx="18228571" cy="45243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400" b="1" dirty="0">
                <a:solidFill>
                  <a:srgbClr val="FFFFFF"/>
                </a:solidFill>
                <a:latin typeface="DungGeunMo" pitchFamily="34" charset="0"/>
                <a:cs typeface="DungGeunMo" pitchFamily="34" charset="0"/>
              </a:rPr>
              <a:t>04</a:t>
            </a:r>
          </a:p>
          <a:p>
            <a:pPr algn="ctr"/>
            <a:r>
              <a:rPr lang="ko-KR" altLang="en-US" sz="14400" b="1" dirty="0">
                <a:solidFill>
                  <a:srgbClr val="FFFFFF"/>
                </a:solidFill>
                <a:latin typeface="DungGeunMo" pitchFamily="34" charset="0"/>
              </a:rPr>
              <a:t>흐름도 및 구조도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3066667" y="2658858"/>
            <a:ext cx="1142857" cy="1142857"/>
            <a:chOff x="3066667" y="2658858"/>
            <a:chExt cx="1142857" cy="1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66667" y="2658858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28571" y="5001716"/>
            <a:ext cx="2342857" cy="1447619"/>
            <a:chOff x="14628571" y="5001716"/>
            <a:chExt cx="2342857" cy="14476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628571" y="5001716"/>
              <a:ext cx="876190" cy="876190"/>
              <a:chOff x="14628571" y="5001716"/>
              <a:chExt cx="876190" cy="87619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628571" y="5001716"/>
                <a:ext cx="876190" cy="87619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828571" y="5306477"/>
              <a:ext cx="1142857" cy="1142857"/>
              <a:chOff x="15828571" y="5306477"/>
              <a:chExt cx="1142857" cy="114285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828571" y="5306477"/>
                <a:ext cx="1142857" cy="114285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628571" y="5001716"/>
              <a:ext cx="876190" cy="876190"/>
              <a:chOff x="14628571" y="5001716"/>
              <a:chExt cx="876190" cy="87619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628571" y="5001716"/>
                <a:ext cx="876190" cy="87619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9518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8935" y="-1485900"/>
            <a:ext cx="2366232" cy="6472189"/>
            <a:chOff x="838095" y="-1291237"/>
            <a:chExt cx="2366232" cy="64721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095" y="-1291237"/>
              <a:ext cx="2366232" cy="6472189"/>
            </a:xfrm>
            <a:prstGeom prst="rect">
              <a:avLst/>
            </a:prstGeom>
          </p:spPr>
        </p:pic>
      </p:grpSp>
      <p:sp>
        <p:nvSpPr>
          <p:cNvPr id="5" name="모서리가 둥근 직사각형 4"/>
          <p:cNvSpPr/>
          <p:nvPr/>
        </p:nvSpPr>
        <p:spPr>
          <a:xfrm>
            <a:off x="6509645" y="130307"/>
            <a:ext cx="2731205" cy="65179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Start</a:t>
            </a:r>
            <a:endParaRPr lang="ko-KR" altLang="en-US" sz="2400" dirty="0">
              <a:ln>
                <a:solidFill>
                  <a:schemeClr val="bg2">
                    <a:lumMod val="10000"/>
                  </a:schemeClr>
                </a:solidFill>
              </a:ln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286000" y="2730533"/>
            <a:ext cx="0" cy="101150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7894858" y="9791700"/>
            <a:ext cx="487182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>
            <a:off x="7875247" y="876300"/>
            <a:ext cx="0" cy="69531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>
            <a:off x="2286000" y="2730533"/>
            <a:ext cx="344531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5731317" y="1638300"/>
            <a:ext cx="4327083" cy="146800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Phase Ready</a:t>
            </a:r>
          </a:p>
          <a:p>
            <a:pPr algn="ctr"/>
            <a:r>
              <a:rPr lang="en-US" altLang="ko-KR" sz="24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(</a:t>
            </a:r>
            <a:r>
              <a:rPr lang="ko-KR" altLang="en-US" sz="24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플레이어 아이템 구매</a:t>
            </a:r>
            <a:r>
              <a:rPr lang="en-US" altLang="ko-KR" sz="24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)</a:t>
            </a:r>
          </a:p>
          <a:p>
            <a:pPr algn="ctr"/>
            <a:r>
              <a:rPr lang="en-US" altLang="ko-KR" sz="24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(</a:t>
            </a:r>
            <a:r>
              <a:rPr lang="ko-KR" altLang="en-US" sz="24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타워 설치</a:t>
            </a:r>
            <a:r>
              <a:rPr lang="en-US" altLang="ko-KR" sz="24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, </a:t>
            </a:r>
            <a:r>
              <a:rPr lang="ko-KR" altLang="en-US" sz="24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업그레이드 등 관리</a:t>
            </a:r>
            <a:r>
              <a:rPr lang="en-US" altLang="ko-KR" sz="24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)</a:t>
            </a:r>
            <a:endParaRPr lang="ko-KR" altLang="en-US" sz="2400" dirty="0">
              <a:ln>
                <a:solidFill>
                  <a:schemeClr val="bg2">
                    <a:lumMod val="10000"/>
                  </a:schemeClr>
                </a:solidFill>
              </a:ln>
            </a:endParaRPr>
          </a:p>
        </p:txBody>
      </p:sp>
      <p:sp>
        <p:nvSpPr>
          <p:cNvPr id="28" name="Object 9"/>
          <p:cNvSpPr txBox="1"/>
          <p:nvPr/>
        </p:nvSpPr>
        <p:spPr>
          <a:xfrm>
            <a:off x="8260648" y="2857500"/>
            <a:ext cx="7868466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sz="2800" dirty="0">
              <a:solidFill>
                <a:srgbClr val="595959"/>
              </a:solidFill>
              <a:latin typeface="NanumSquare" pitchFamily="34" charset="0"/>
              <a:cs typeface="NanumSquare" pitchFamily="34" charset="0"/>
            </a:endParaRPr>
          </a:p>
          <a:p>
            <a:r>
              <a:rPr lang="en-US" sz="2800" dirty="0">
                <a:latin typeface="NanumSquare" pitchFamily="34" charset="0"/>
                <a:cs typeface="NanumSquare" pitchFamily="34" charset="0"/>
              </a:rPr>
              <a:t>Ready Time over OR Player press star button</a:t>
            </a:r>
            <a:r>
              <a:rPr lang="en-US" sz="2800" dirty="0">
                <a:solidFill>
                  <a:srgbClr val="595959"/>
                </a:solidFill>
                <a:latin typeface="NanumSquare" pitchFamily="34" charset="0"/>
                <a:cs typeface="NanumSquare" pitchFamily="34" charset="0"/>
              </a:rPr>
              <a:t>.</a:t>
            </a:r>
            <a:endParaRPr lang="en-US" sz="2400" dirty="0"/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7867798" y="3162300"/>
            <a:ext cx="7449" cy="105522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5600995" y="4305300"/>
            <a:ext cx="4533605" cy="99220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Enemies Keep coming</a:t>
            </a:r>
          </a:p>
          <a:p>
            <a:pPr algn="ctr"/>
            <a:r>
              <a:rPr lang="en-US" altLang="ko-KR" sz="24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all around </a:t>
            </a:r>
            <a:r>
              <a:rPr lang="en-US" altLang="ko-KR" sz="2400" dirty="0" err="1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untill</a:t>
            </a:r>
            <a:r>
              <a:rPr lang="en-US" altLang="ko-KR" sz="24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 phase ends</a:t>
            </a:r>
            <a:endParaRPr lang="ko-KR" altLang="en-US" sz="2400" dirty="0">
              <a:ln>
                <a:solidFill>
                  <a:schemeClr val="bg2">
                    <a:lumMod val="10000"/>
                  </a:schemeClr>
                </a:solidFill>
              </a:ln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953000" y="5905500"/>
            <a:ext cx="5829005" cy="130697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플레이어 컨트롤</a:t>
            </a:r>
            <a:r>
              <a:rPr lang="en-US" altLang="ko-KR" sz="24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(</a:t>
            </a:r>
            <a:r>
              <a:rPr lang="ko-KR" altLang="en-US" sz="24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공격</a:t>
            </a:r>
            <a:r>
              <a:rPr lang="en-US" altLang="ko-KR" sz="24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,</a:t>
            </a:r>
            <a:r>
              <a:rPr lang="ko-KR" altLang="en-US" sz="24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스킬</a:t>
            </a:r>
            <a:r>
              <a:rPr lang="en-US" altLang="ko-KR" sz="24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)</a:t>
            </a:r>
          </a:p>
          <a:p>
            <a:pPr algn="ctr"/>
            <a:r>
              <a:rPr lang="ko-KR" altLang="en-US" sz="24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타워 관리</a:t>
            </a:r>
            <a:r>
              <a:rPr lang="en-US" altLang="ko-KR" sz="24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(</a:t>
            </a:r>
            <a:r>
              <a:rPr lang="ko-KR" altLang="en-US" sz="24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설치</a:t>
            </a:r>
            <a:r>
              <a:rPr lang="en-US" altLang="ko-KR" sz="24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,</a:t>
            </a:r>
            <a:r>
              <a:rPr lang="ko-KR" altLang="en-US" sz="24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업그레이드</a:t>
            </a:r>
            <a:r>
              <a:rPr lang="en-US" altLang="ko-KR" sz="24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,</a:t>
            </a:r>
            <a:r>
              <a:rPr lang="ko-KR" altLang="en-US" sz="24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수리</a:t>
            </a:r>
            <a:r>
              <a:rPr lang="en-US" altLang="ko-KR" sz="24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)</a:t>
            </a:r>
          </a:p>
          <a:p>
            <a:pPr algn="ctr"/>
            <a:r>
              <a:rPr lang="ko-KR" altLang="en-US" sz="24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죽은 적한테서 코인 수급</a:t>
            </a: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7867800" y="5295900"/>
            <a:ext cx="7447" cy="6096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38"/>
          <p:cNvSpPr/>
          <p:nvPr/>
        </p:nvSpPr>
        <p:spPr>
          <a:xfrm>
            <a:off x="598777" y="3813320"/>
            <a:ext cx="3439823" cy="92457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적 </a:t>
            </a:r>
            <a:r>
              <a:rPr lang="ko-KR" altLang="en-US" sz="2800" dirty="0" err="1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스텟</a:t>
            </a:r>
            <a:r>
              <a:rPr lang="ko-KR" altLang="en-US" sz="28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 강화 및</a:t>
            </a:r>
            <a:endParaRPr lang="en-US" altLang="ko-KR" sz="2800" dirty="0">
              <a:ln>
                <a:solidFill>
                  <a:schemeClr val="bg2">
                    <a:lumMod val="10000"/>
                  </a:schemeClr>
                </a:solidFill>
              </a:ln>
            </a:endParaRPr>
          </a:p>
          <a:p>
            <a:pPr algn="ctr"/>
            <a:r>
              <a:rPr lang="ko-KR" altLang="en-US" sz="28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조합 비율 변경</a:t>
            </a:r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2286000" y="4701625"/>
            <a:ext cx="0" cy="504781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순서도: 판단 9"/>
          <p:cNvSpPr/>
          <p:nvPr/>
        </p:nvSpPr>
        <p:spPr>
          <a:xfrm>
            <a:off x="5943600" y="7660600"/>
            <a:ext cx="3886200" cy="1562100"/>
          </a:xfrm>
          <a:prstGeom prst="flowChartDecisi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Object HP &gt; 0</a:t>
            </a:r>
            <a:endParaRPr lang="ko-KR" altLang="en-US" sz="2400" dirty="0">
              <a:ln>
                <a:solidFill>
                  <a:schemeClr val="bg2">
                    <a:lumMod val="10000"/>
                  </a:schemeClr>
                </a:solidFill>
              </a:ln>
            </a:endParaRPr>
          </a:p>
        </p:txBody>
      </p:sp>
      <p:sp>
        <p:nvSpPr>
          <p:cNvPr id="62" name="순서도: 판단 61"/>
          <p:cNvSpPr/>
          <p:nvPr/>
        </p:nvSpPr>
        <p:spPr>
          <a:xfrm>
            <a:off x="2577863" y="9301714"/>
            <a:ext cx="3399226" cy="870986"/>
          </a:xfrm>
          <a:prstGeom prst="flowChartDecisi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Phase Time</a:t>
            </a:r>
          </a:p>
          <a:p>
            <a:pPr algn="ctr"/>
            <a:r>
              <a:rPr lang="en-US" altLang="ko-KR" sz="24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Ends</a:t>
            </a:r>
            <a:endParaRPr lang="ko-KR" altLang="en-US" sz="2400" dirty="0">
              <a:ln>
                <a:solidFill>
                  <a:schemeClr val="bg2">
                    <a:lumMod val="10000"/>
                  </a:schemeClr>
                </a:solidFill>
              </a:ln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7894858" y="7225531"/>
            <a:ext cx="0" cy="43506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endCxn id="10" idx="1"/>
          </p:cNvCxnSpPr>
          <p:nvPr/>
        </p:nvCxnSpPr>
        <p:spPr>
          <a:xfrm>
            <a:off x="2286000" y="8441650"/>
            <a:ext cx="36576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모서리가 둥근 직사각형 79"/>
          <p:cNvSpPr/>
          <p:nvPr/>
        </p:nvSpPr>
        <p:spPr>
          <a:xfrm>
            <a:off x="11323863" y="6390831"/>
            <a:ext cx="2925538" cy="122983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Game Over</a:t>
            </a:r>
            <a:endParaRPr lang="ko-KR" altLang="en-US" sz="2400" dirty="0">
              <a:ln>
                <a:solidFill>
                  <a:schemeClr val="bg2">
                    <a:lumMod val="10000"/>
                  </a:schemeClr>
                </a:solidFill>
              </a:ln>
            </a:endParaRPr>
          </a:p>
        </p:txBody>
      </p:sp>
      <p:cxnSp>
        <p:nvCxnSpPr>
          <p:cNvPr id="81" name="직선 연결선 80"/>
          <p:cNvCxnSpPr/>
          <p:nvPr/>
        </p:nvCxnSpPr>
        <p:spPr>
          <a:xfrm>
            <a:off x="2286000" y="9749437"/>
            <a:ext cx="29186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 flipH="1">
            <a:off x="7875247" y="9187331"/>
            <a:ext cx="19611" cy="56210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/>
          <p:nvPr/>
        </p:nvCxnSpPr>
        <p:spPr>
          <a:xfrm flipH="1">
            <a:off x="5977089" y="9791700"/>
            <a:ext cx="195125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bject 9"/>
          <p:cNvSpPr txBox="1"/>
          <p:nvPr/>
        </p:nvSpPr>
        <p:spPr>
          <a:xfrm>
            <a:off x="6544110" y="8739729"/>
            <a:ext cx="980202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sz="2800" dirty="0">
              <a:solidFill>
                <a:srgbClr val="595959"/>
              </a:solidFill>
              <a:latin typeface="NanumSquare" pitchFamily="34" charset="0"/>
              <a:cs typeface="NanumSquare" pitchFamily="34" charset="0"/>
            </a:endParaRPr>
          </a:p>
          <a:p>
            <a:r>
              <a:rPr lang="en-US" sz="2800" dirty="0">
                <a:latin typeface="NanumSquare" pitchFamily="34" charset="0"/>
                <a:cs typeface="NanumSquare" pitchFamily="34" charset="0"/>
              </a:rPr>
              <a:t>True</a:t>
            </a:r>
            <a:r>
              <a:rPr lang="en-US" sz="2800" dirty="0">
                <a:solidFill>
                  <a:srgbClr val="595959"/>
                </a:solidFill>
                <a:latin typeface="NanumSquare" pitchFamily="34" charset="0"/>
                <a:cs typeface="NanumSquare" pitchFamily="34" charset="0"/>
              </a:rPr>
              <a:t>.</a:t>
            </a:r>
            <a:endParaRPr lang="en-US" sz="2400" dirty="0"/>
          </a:p>
        </p:txBody>
      </p:sp>
      <p:sp>
        <p:nvSpPr>
          <p:cNvPr id="89" name="Object 9"/>
          <p:cNvSpPr txBox="1"/>
          <p:nvPr/>
        </p:nvSpPr>
        <p:spPr>
          <a:xfrm>
            <a:off x="8635950" y="8739729"/>
            <a:ext cx="1193849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sz="2800" dirty="0">
              <a:solidFill>
                <a:srgbClr val="595959"/>
              </a:solidFill>
              <a:latin typeface="NanumSquare" pitchFamily="34" charset="0"/>
              <a:cs typeface="NanumSquare" pitchFamily="34" charset="0"/>
            </a:endParaRPr>
          </a:p>
          <a:p>
            <a:r>
              <a:rPr lang="en-US" sz="2800" dirty="0">
                <a:latin typeface="NanumSquare" pitchFamily="34" charset="0"/>
                <a:cs typeface="NanumSquare" pitchFamily="34" charset="0"/>
              </a:rPr>
              <a:t>False</a:t>
            </a:r>
            <a:endParaRPr lang="en-US" sz="2400" dirty="0"/>
          </a:p>
        </p:txBody>
      </p:sp>
      <p:cxnSp>
        <p:nvCxnSpPr>
          <p:cNvPr id="91" name="직선 화살표 연결선 90"/>
          <p:cNvCxnSpPr/>
          <p:nvPr/>
        </p:nvCxnSpPr>
        <p:spPr>
          <a:xfrm flipV="1">
            <a:off x="12729616" y="7660600"/>
            <a:ext cx="37070" cy="21311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bject 9"/>
          <p:cNvSpPr txBox="1"/>
          <p:nvPr/>
        </p:nvSpPr>
        <p:spPr>
          <a:xfrm>
            <a:off x="2394235" y="6972300"/>
            <a:ext cx="980202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sz="2800" dirty="0">
              <a:solidFill>
                <a:srgbClr val="595959"/>
              </a:solidFill>
              <a:latin typeface="NanumSquare" pitchFamily="34" charset="0"/>
              <a:cs typeface="NanumSquare" pitchFamily="34" charset="0"/>
            </a:endParaRPr>
          </a:p>
          <a:p>
            <a:r>
              <a:rPr lang="en-US" sz="2800" dirty="0">
                <a:latin typeface="NanumSquare" pitchFamily="34" charset="0"/>
                <a:cs typeface="NanumSquare" pitchFamily="34" charset="0"/>
              </a:rPr>
              <a:t>True</a:t>
            </a:r>
            <a:r>
              <a:rPr lang="en-US" sz="2800" dirty="0">
                <a:solidFill>
                  <a:srgbClr val="595959"/>
                </a:solidFill>
                <a:latin typeface="NanumSquare" pitchFamily="34" charset="0"/>
                <a:cs typeface="NanumSquare" pitchFamily="34" charset="0"/>
              </a:rPr>
              <a:t>.</a:t>
            </a:r>
            <a:endParaRPr lang="en-US" sz="2400" dirty="0"/>
          </a:p>
        </p:txBody>
      </p:sp>
      <p:sp>
        <p:nvSpPr>
          <p:cNvPr id="94" name="Object 9"/>
          <p:cNvSpPr txBox="1"/>
          <p:nvPr/>
        </p:nvSpPr>
        <p:spPr>
          <a:xfrm>
            <a:off x="2332372" y="8191500"/>
            <a:ext cx="1193849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sz="2800" dirty="0">
              <a:solidFill>
                <a:srgbClr val="595959"/>
              </a:solidFill>
              <a:latin typeface="NanumSquare" pitchFamily="34" charset="0"/>
              <a:cs typeface="NanumSquare" pitchFamily="34" charset="0"/>
            </a:endParaRPr>
          </a:p>
          <a:p>
            <a:r>
              <a:rPr lang="en-US" sz="2800" dirty="0">
                <a:latin typeface="NanumSquare" pitchFamily="34" charset="0"/>
                <a:cs typeface="NanumSquare" pitchFamily="34" charset="0"/>
              </a:rPr>
              <a:t>False</a:t>
            </a:r>
            <a:r>
              <a:rPr lang="en-US" sz="2800" dirty="0">
                <a:solidFill>
                  <a:srgbClr val="595959"/>
                </a:solidFill>
                <a:latin typeface="NanumSquare" pitchFamily="34" charset="0"/>
                <a:cs typeface="NanumSquare" pitchFamily="34" charset="0"/>
              </a:rPr>
              <a:t>.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F25D97-A0D7-4731-8141-B5B5714D0619}"/>
              </a:ext>
            </a:extLst>
          </p:cNvPr>
          <p:cNvSpPr txBox="1"/>
          <p:nvPr/>
        </p:nvSpPr>
        <p:spPr>
          <a:xfrm>
            <a:off x="13497673" y="406940"/>
            <a:ext cx="437506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500" b="1" dirty="0">
                <a:solidFill>
                  <a:schemeClr val="bg1"/>
                </a:solidFill>
                <a:latin typeface="+mj-ea"/>
                <a:ea typeface="+mj-ea"/>
              </a:rPr>
              <a:t>Flow</a:t>
            </a:r>
            <a:r>
              <a:rPr lang="ko-KR" altLang="en-US" sz="55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5500" b="1" dirty="0">
                <a:solidFill>
                  <a:schemeClr val="bg1"/>
                </a:solidFill>
                <a:latin typeface="+mj-ea"/>
                <a:ea typeface="+mj-ea"/>
              </a:rPr>
              <a:t>Chart</a:t>
            </a:r>
            <a:endParaRPr lang="ko-KR" altLang="en-US" sz="55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22696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8935" y="-1291237"/>
            <a:ext cx="2366232" cy="6472189"/>
            <a:chOff x="838095" y="-1291237"/>
            <a:chExt cx="2366232" cy="64721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095" y="-1291237"/>
              <a:ext cx="2366232" cy="6472189"/>
            </a:xfrm>
            <a:prstGeom prst="rect">
              <a:avLst/>
            </a:prstGeom>
          </p:spPr>
        </p:pic>
      </p:grpSp>
      <p:sp>
        <p:nvSpPr>
          <p:cNvPr id="5" name="모서리가 둥근 직사각형 4"/>
          <p:cNvSpPr/>
          <p:nvPr/>
        </p:nvSpPr>
        <p:spPr>
          <a:xfrm>
            <a:off x="3543613" y="585406"/>
            <a:ext cx="3700352" cy="125264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Obstacle</a:t>
            </a:r>
          </a:p>
          <a:p>
            <a:pPr algn="ctr"/>
            <a:r>
              <a:rPr lang="en-US" altLang="ko-KR" sz="28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(</a:t>
            </a:r>
            <a:r>
              <a:rPr lang="ko-KR" altLang="en-US" sz="28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타워 설치와 이동을</a:t>
            </a:r>
            <a:endParaRPr lang="en-US" altLang="ko-KR" sz="2800" dirty="0">
              <a:ln>
                <a:solidFill>
                  <a:schemeClr val="bg2">
                    <a:lumMod val="10000"/>
                  </a:schemeClr>
                </a:solidFill>
              </a:ln>
            </a:endParaRPr>
          </a:p>
          <a:p>
            <a:pPr algn="ctr"/>
            <a:r>
              <a:rPr lang="ko-KR" altLang="en-US" sz="28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방해하는 지형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8644048" y="585406"/>
            <a:ext cx="3700352" cy="125264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iTowerBase</a:t>
            </a:r>
            <a:endParaRPr lang="en-US" altLang="ko-KR" sz="2800" dirty="0">
              <a:ln>
                <a:solidFill>
                  <a:schemeClr val="bg2">
                    <a:lumMod val="10000"/>
                  </a:schemeClr>
                </a:solidFill>
              </a:ln>
            </a:endParaRPr>
          </a:p>
          <a:p>
            <a:pPr algn="ctr"/>
            <a:r>
              <a:rPr lang="en-US" altLang="ko-KR" sz="28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(</a:t>
            </a:r>
            <a:r>
              <a:rPr lang="ko-KR" altLang="en-US" sz="28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타워 인터페이스</a:t>
            </a:r>
            <a:r>
              <a:rPr lang="en-US" altLang="ko-KR" sz="28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)</a:t>
            </a:r>
            <a:endParaRPr lang="ko-KR" altLang="en-US" sz="2800" dirty="0">
              <a:ln>
                <a:solidFill>
                  <a:schemeClr val="bg2">
                    <a:lumMod val="10000"/>
                  </a:schemeClr>
                </a:solidFill>
              </a:ln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6954850" y="3390900"/>
            <a:ext cx="4267200" cy="1676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IFieldDeployable</a:t>
            </a:r>
            <a:endParaRPr lang="en-US" altLang="ko-KR" sz="2800" dirty="0">
              <a:ln>
                <a:solidFill>
                  <a:schemeClr val="bg2">
                    <a:lumMod val="10000"/>
                  </a:schemeClr>
                </a:solidFill>
              </a:ln>
            </a:endParaRPr>
          </a:p>
          <a:p>
            <a:pPr algn="ctr"/>
            <a:r>
              <a:rPr lang="en-US" altLang="ko-KR" sz="28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(</a:t>
            </a:r>
            <a:r>
              <a:rPr lang="ko-KR" altLang="en-US" sz="2800" dirty="0" err="1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맵</a:t>
            </a:r>
            <a:r>
              <a:rPr lang="ko-KR" altLang="en-US" sz="28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 위에 </a:t>
            </a:r>
            <a:r>
              <a:rPr lang="ko-KR" altLang="en-US" sz="2800" dirty="0" err="1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설치가능한</a:t>
            </a:r>
            <a:r>
              <a:rPr lang="ko-KR" altLang="en-US" sz="28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 오브젝트의 인터페이스</a:t>
            </a:r>
            <a:r>
              <a:rPr lang="en-US" altLang="ko-KR" sz="28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)</a:t>
            </a:r>
            <a:endParaRPr lang="ko-KR" altLang="en-US" sz="2800" dirty="0">
              <a:ln>
                <a:solidFill>
                  <a:schemeClr val="bg2">
                    <a:lumMod val="10000"/>
                  </a:schemeClr>
                </a:solidFill>
              </a:ln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123126" y="4774649"/>
            <a:ext cx="4365106" cy="1676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FieldManager</a:t>
            </a:r>
            <a:r>
              <a:rPr lang="en-US" altLang="ko-KR" sz="28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 : </a:t>
            </a:r>
            <a:r>
              <a:rPr lang="en-US" altLang="ko-KR" sz="2800" dirty="0" err="1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Singletone</a:t>
            </a:r>
            <a:endParaRPr lang="en-US" altLang="ko-KR" sz="2800" dirty="0">
              <a:ln>
                <a:solidFill>
                  <a:schemeClr val="bg2">
                    <a:lumMod val="10000"/>
                  </a:schemeClr>
                </a:solidFill>
              </a:ln>
            </a:endParaRPr>
          </a:p>
          <a:p>
            <a:pPr algn="ctr"/>
            <a:r>
              <a:rPr lang="ko-KR" altLang="en-US" sz="28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실시간으로 게임 </a:t>
            </a:r>
            <a:endParaRPr lang="en-US" altLang="ko-KR" sz="2800" dirty="0">
              <a:ln>
                <a:solidFill>
                  <a:schemeClr val="bg2">
                    <a:lumMod val="10000"/>
                  </a:schemeClr>
                </a:solidFill>
              </a:ln>
            </a:endParaRPr>
          </a:p>
          <a:p>
            <a:pPr algn="ctr"/>
            <a:r>
              <a:rPr lang="ko-KR" altLang="en-US" sz="2800" dirty="0" err="1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맵을</a:t>
            </a:r>
            <a:r>
              <a:rPr lang="ko-KR" altLang="en-US" sz="28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 관리하는 매니저</a:t>
            </a:r>
            <a:endParaRPr lang="en-US" altLang="ko-KR" sz="2800" dirty="0">
              <a:ln>
                <a:solidFill>
                  <a:schemeClr val="bg2">
                    <a:lumMod val="10000"/>
                  </a:schemeClr>
                </a:solidFill>
              </a:ln>
            </a:endParaRPr>
          </a:p>
          <a:p>
            <a:pPr algn="ctr"/>
            <a:r>
              <a:rPr lang="en-US" altLang="ko-KR" sz="28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(</a:t>
            </a:r>
            <a:r>
              <a:rPr lang="ko-KR" altLang="en-US" sz="28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오브젝트 설치 관리</a:t>
            </a:r>
            <a:r>
              <a:rPr lang="en-US" altLang="ko-KR" sz="28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)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5415840" y="6865497"/>
            <a:ext cx="3825010" cy="21336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FieldGenerator</a:t>
            </a:r>
            <a:r>
              <a:rPr lang="en-US" altLang="ko-KR" sz="28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 :</a:t>
            </a:r>
          </a:p>
          <a:p>
            <a:pPr algn="ctr"/>
            <a:r>
              <a:rPr lang="en-US" altLang="ko-KR" sz="2800" dirty="0" err="1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Singletone</a:t>
            </a:r>
            <a:endParaRPr lang="en-US" altLang="ko-KR" sz="2800" dirty="0">
              <a:ln>
                <a:solidFill>
                  <a:schemeClr val="bg2">
                    <a:lumMod val="10000"/>
                  </a:schemeClr>
                </a:solidFill>
              </a:ln>
            </a:endParaRPr>
          </a:p>
          <a:p>
            <a:pPr algn="ctr"/>
            <a:r>
              <a:rPr lang="ko-KR" altLang="en-US" sz="28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게임 </a:t>
            </a:r>
            <a:r>
              <a:rPr lang="ko-KR" altLang="en-US" sz="2800" dirty="0" err="1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맵을</a:t>
            </a:r>
            <a:r>
              <a:rPr lang="ko-KR" altLang="en-US" sz="28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 </a:t>
            </a:r>
            <a:r>
              <a:rPr lang="ko-KR" altLang="en-US" sz="2800" dirty="0" err="1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랜덤하게</a:t>
            </a:r>
            <a:r>
              <a:rPr lang="ko-KR" altLang="en-US" sz="28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 생성하는 관리자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11448294" y="6865497"/>
            <a:ext cx="2322328" cy="1066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Grid</a:t>
            </a:r>
            <a:endParaRPr lang="ko-KR" altLang="en-US" sz="2800" dirty="0">
              <a:ln>
                <a:solidFill>
                  <a:schemeClr val="bg2">
                    <a:lumMod val="10000"/>
                  </a:schemeClr>
                </a:solidFill>
              </a:ln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13197378" y="1204909"/>
            <a:ext cx="3995103" cy="209791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GameManager</a:t>
            </a:r>
            <a:r>
              <a:rPr lang="en-US" altLang="ko-KR" sz="28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 : </a:t>
            </a:r>
            <a:r>
              <a:rPr lang="en-US" altLang="ko-KR" sz="2800" dirty="0" err="1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Singletone</a:t>
            </a:r>
            <a:endParaRPr lang="en-US" altLang="ko-KR" sz="2800" dirty="0">
              <a:ln>
                <a:solidFill>
                  <a:schemeClr val="bg2">
                    <a:lumMod val="10000"/>
                  </a:schemeClr>
                </a:solidFill>
              </a:ln>
            </a:endParaRPr>
          </a:p>
          <a:p>
            <a:pPr algn="ctr"/>
            <a:r>
              <a:rPr lang="en-US" altLang="ko-KR" sz="28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(</a:t>
            </a:r>
            <a:r>
              <a:rPr lang="ko-KR" altLang="en-US" sz="28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게임 시작부터 끝까지 관여하는 흐름 관리자</a:t>
            </a:r>
            <a:r>
              <a:rPr lang="en-US" altLang="ko-KR" sz="28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)</a:t>
            </a:r>
            <a:endParaRPr lang="ko-KR" altLang="en-US" sz="2800" dirty="0">
              <a:ln>
                <a:solidFill>
                  <a:schemeClr val="bg2">
                    <a:lumMod val="10000"/>
                  </a:schemeClr>
                </a:solidFill>
              </a:ln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459812" y="1838054"/>
            <a:ext cx="0" cy="101150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10331640" y="1838054"/>
            <a:ext cx="0" cy="101150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5459812" y="2849558"/>
            <a:ext cx="487182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8121840" y="2849558"/>
            <a:ext cx="0" cy="54134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2769483" y="6451049"/>
            <a:ext cx="0" cy="356925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2769483" y="10020300"/>
            <a:ext cx="756215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10331640" y="5067300"/>
            <a:ext cx="0" cy="49530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4488232" y="5612849"/>
            <a:ext cx="157620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>
            <a:off x="6064440" y="4229100"/>
            <a:ext cx="0" cy="263639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endCxn id="48" idx="1"/>
          </p:cNvCxnSpPr>
          <p:nvPr/>
        </p:nvCxnSpPr>
        <p:spPr>
          <a:xfrm>
            <a:off x="6064440" y="4229100"/>
            <a:ext cx="89041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/>
          <p:nvPr/>
        </p:nvCxnSpPr>
        <p:spPr>
          <a:xfrm>
            <a:off x="9240850" y="7543800"/>
            <a:ext cx="220744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모서리가 둥근 직사각형 77"/>
          <p:cNvSpPr/>
          <p:nvPr/>
        </p:nvSpPr>
        <p:spPr>
          <a:xfrm>
            <a:off x="11734800" y="3736211"/>
            <a:ext cx="2925156" cy="187663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PhaseManager</a:t>
            </a:r>
            <a:endParaRPr lang="en-US" altLang="ko-KR" sz="2800" dirty="0">
              <a:ln>
                <a:solidFill>
                  <a:schemeClr val="bg2">
                    <a:lumMod val="10000"/>
                  </a:schemeClr>
                </a:solidFill>
              </a:ln>
            </a:endParaRPr>
          </a:p>
          <a:p>
            <a:pPr algn="ctr"/>
            <a:r>
              <a:rPr lang="en-US" altLang="ko-KR" sz="28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(</a:t>
            </a:r>
            <a:r>
              <a:rPr lang="ko-KR" altLang="en-US" sz="2800" dirty="0" err="1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페이즈</a:t>
            </a:r>
            <a:r>
              <a:rPr lang="ko-KR" altLang="en-US" sz="28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 진행 관련 관리자</a:t>
            </a:r>
            <a:r>
              <a:rPr lang="en-US" altLang="ko-KR" sz="28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)</a:t>
            </a:r>
            <a:endParaRPr lang="ko-KR" altLang="en-US" sz="2800" dirty="0">
              <a:ln>
                <a:solidFill>
                  <a:schemeClr val="bg2">
                    <a:lumMod val="10000"/>
                  </a:schemeClr>
                </a:solidFill>
              </a:ln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15327473" y="3736211"/>
            <a:ext cx="2925156" cy="187663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ScoreManager</a:t>
            </a:r>
            <a:r>
              <a:rPr lang="en-US" altLang="ko-KR" sz="28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 : </a:t>
            </a:r>
          </a:p>
          <a:p>
            <a:pPr algn="ctr"/>
            <a:r>
              <a:rPr lang="en-US" altLang="ko-KR" sz="2800" dirty="0" err="1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Singletone</a:t>
            </a:r>
            <a:endParaRPr lang="en-US" altLang="ko-KR" sz="2800" dirty="0">
              <a:ln>
                <a:solidFill>
                  <a:schemeClr val="bg2">
                    <a:lumMod val="10000"/>
                  </a:schemeClr>
                </a:solidFill>
              </a:ln>
            </a:endParaRPr>
          </a:p>
          <a:p>
            <a:pPr algn="ctr"/>
            <a:r>
              <a:rPr lang="en-US" altLang="ko-KR" sz="28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(</a:t>
            </a:r>
            <a:r>
              <a:rPr lang="ko-KR" altLang="en-US" sz="28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플레이어 점수</a:t>
            </a:r>
            <a:r>
              <a:rPr lang="en-US" altLang="ko-KR" sz="28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, </a:t>
            </a:r>
            <a:r>
              <a:rPr lang="ko-KR" altLang="en-US" sz="28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재화 관리자</a:t>
            </a:r>
            <a:r>
              <a:rPr lang="en-US" altLang="ko-KR" sz="28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)</a:t>
            </a:r>
            <a:endParaRPr lang="ko-KR" altLang="en-US" sz="2800" dirty="0">
              <a:ln>
                <a:solidFill>
                  <a:schemeClr val="bg2">
                    <a:lumMod val="10000"/>
                  </a:schemeClr>
                </a:solidFill>
              </a:ln>
            </a:endParaRPr>
          </a:p>
        </p:txBody>
      </p:sp>
      <p:sp>
        <p:nvSpPr>
          <p:cNvPr id="80" name="Object 9"/>
          <p:cNvSpPr txBox="1"/>
          <p:nvPr/>
        </p:nvSpPr>
        <p:spPr>
          <a:xfrm>
            <a:off x="10305689" y="6358537"/>
            <a:ext cx="1193849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sz="2800" dirty="0">
              <a:solidFill>
                <a:srgbClr val="595959"/>
              </a:solidFill>
              <a:latin typeface="NanumSquare" pitchFamily="34" charset="0"/>
              <a:cs typeface="NanumSquare" pitchFamily="34" charset="0"/>
            </a:endParaRPr>
          </a:p>
          <a:p>
            <a:r>
              <a:rPr lang="ko-KR" altLang="en-US" sz="3600" b="1" dirty="0">
                <a:latin typeface="NanumSquare" pitchFamily="34" charset="0"/>
                <a:cs typeface="NanumSquare" pitchFamily="34" charset="0"/>
              </a:rPr>
              <a:t>참조</a:t>
            </a:r>
            <a:r>
              <a:rPr lang="en-US" sz="2800" dirty="0">
                <a:solidFill>
                  <a:srgbClr val="595959"/>
                </a:solidFill>
                <a:latin typeface="NanumSquare" pitchFamily="34" charset="0"/>
                <a:cs typeface="NanumSquare" pitchFamily="34" charset="0"/>
              </a:rPr>
              <a:t>.</a:t>
            </a:r>
            <a:endParaRPr lang="en-US" sz="2400" dirty="0"/>
          </a:p>
        </p:txBody>
      </p:sp>
      <p:sp>
        <p:nvSpPr>
          <p:cNvPr id="81" name="Object 9"/>
          <p:cNvSpPr txBox="1"/>
          <p:nvPr/>
        </p:nvSpPr>
        <p:spPr>
          <a:xfrm>
            <a:off x="4571554" y="5185422"/>
            <a:ext cx="1193849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sz="2800" dirty="0">
              <a:solidFill>
                <a:srgbClr val="595959"/>
              </a:solidFill>
              <a:latin typeface="NanumSquare" pitchFamily="34" charset="0"/>
              <a:cs typeface="NanumSquare" pitchFamily="34" charset="0"/>
            </a:endParaRPr>
          </a:p>
          <a:p>
            <a:r>
              <a:rPr lang="ko-KR" altLang="en-US" sz="3600" b="1" dirty="0">
                <a:latin typeface="NanumSquare" pitchFamily="34" charset="0"/>
                <a:cs typeface="NanumSquare" pitchFamily="34" charset="0"/>
              </a:rPr>
              <a:t>참조</a:t>
            </a:r>
            <a:r>
              <a:rPr lang="en-US" sz="2800" dirty="0">
                <a:solidFill>
                  <a:srgbClr val="595959"/>
                </a:solidFill>
                <a:latin typeface="NanumSquare" pitchFamily="34" charset="0"/>
                <a:cs typeface="NanumSquare" pitchFamily="34" charset="0"/>
              </a:rPr>
              <a:t>.</a:t>
            </a:r>
            <a:endParaRPr lang="en-US" sz="2400" dirty="0"/>
          </a:p>
        </p:txBody>
      </p:sp>
      <p:sp>
        <p:nvSpPr>
          <p:cNvPr id="86" name="Object 9"/>
          <p:cNvSpPr txBox="1"/>
          <p:nvPr/>
        </p:nvSpPr>
        <p:spPr>
          <a:xfrm>
            <a:off x="7482984" y="1658315"/>
            <a:ext cx="1193849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sz="2800" dirty="0">
              <a:solidFill>
                <a:srgbClr val="595959"/>
              </a:solidFill>
              <a:latin typeface="NanumSquare" pitchFamily="34" charset="0"/>
              <a:cs typeface="NanumSquare" pitchFamily="34" charset="0"/>
            </a:endParaRPr>
          </a:p>
          <a:p>
            <a:r>
              <a:rPr lang="ko-KR" altLang="en-US" sz="3600" b="1" dirty="0">
                <a:latin typeface="NanumSquare" pitchFamily="34" charset="0"/>
                <a:cs typeface="NanumSquare" pitchFamily="34" charset="0"/>
              </a:rPr>
              <a:t>상속</a:t>
            </a:r>
            <a:r>
              <a:rPr lang="en-US" sz="2800" dirty="0">
                <a:solidFill>
                  <a:srgbClr val="595959"/>
                </a:solidFill>
                <a:latin typeface="NanumSquare" pitchFamily="34" charset="0"/>
                <a:cs typeface="NanumSquare" pitchFamily="34" charset="0"/>
              </a:rPr>
              <a:t>.</a:t>
            </a:r>
            <a:endParaRPr lang="en-US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EEF54E-AE23-4F90-9D42-D54CE638D4D5}"/>
              </a:ext>
            </a:extLst>
          </p:cNvPr>
          <p:cNvSpPr txBox="1"/>
          <p:nvPr/>
        </p:nvSpPr>
        <p:spPr>
          <a:xfrm>
            <a:off x="11012473" y="8999097"/>
            <a:ext cx="717273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500" b="1" dirty="0">
                <a:latin typeface="+mj-ea"/>
                <a:ea typeface="+mj-ea"/>
              </a:rPr>
              <a:t>오브젝트 관련 구조도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8935" y="-1485900"/>
            <a:ext cx="2366232" cy="6472189"/>
            <a:chOff x="838095" y="-1291237"/>
            <a:chExt cx="2366232" cy="64721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095" y="-1291237"/>
              <a:ext cx="2366232" cy="6472189"/>
            </a:xfrm>
            <a:prstGeom prst="rect">
              <a:avLst/>
            </a:prstGeom>
          </p:spPr>
        </p:pic>
      </p:grpSp>
      <p:cxnSp>
        <p:nvCxnSpPr>
          <p:cNvPr id="11" name="직선 연결선 10"/>
          <p:cNvCxnSpPr/>
          <p:nvPr/>
        </p:nvCxnSpPr>
        <p:spPr>
          <a:xfrm>
            <a:off x="13792200" y="4533900"/>
            <a:ext cx="0" cy="6089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698447" y="4877157"/>
            <a:ext cx="356875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>
            <a:off x="10753613" y="6365106"/>
            <a:ext cx="1" cy="148588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38"/>
          <p:cNvSpPr/>
          <p:nvPr/>
        </p:nvSpPr>
        <p:spPr>
          <a:xfrm>
            <a:off x="240323" y="1952922"/>
            <a:ext cx="3285898" cy="18586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ITowerBase</a:t>
            </a:r>
            <a:endParaRPr lang="en-US" altLang="ko-KR" sz="2800" dirty="0">
              <a:ln>
                <a:solidFill>
                  <a:schemeClr val="bg2">
                    <a:lumMod val="10000"/>
                  </a:schemeClr>
                </a:solidFill>
              </a:ln>
            </a:endParaRPr>
          </a:p>
          <a:p>
            <a:pPr algn="ctr"/>
            <a:r>
              <a:rPr lang="en-US" altLang="ko-KR" sz="28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(</a:t>
            </a:r>
            <a:r>
              <a:rPr lang="ko-KR" altLang="en-US" sz="28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타워 인터페이스</a:t>
            </a:r>
            <a:r>
              <a:rPr lang="en-US" altLang="ko-KR" sz="28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)</a:t>
            </a:r>
            <a:endParaRPr lang="ko-KR" altLang="en-US" sz="2800" dirty="0">
              <a:ln>
                <a:solidFill>
                  <a:schemeClr val="bg2">
                    <a:lumMod val="10000"/>
                  </a:schemeClr>
                </a:solidFill>
              </a:ln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2341396" y="3835603"/>
            <a:ext cx="0" cy="206989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10520061" y="4561658"/>
            <a:ext cx="0" cy="73424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>
            <a:off x="3526221" y="2894526"/>
            <a:ext cx="721797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 flipH="1">
            <a:off x="13223886" y="6591300"/>
            <a:ext cx="19611" cy="56210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bject 9"/>
          <p:cNvSpPr txBox="1"/>
          <p:nvPr/>
        </p:nvSpPr>
        <p:spPr>
          <a:xfrm>
            <a:off x="2546941" y="3655019"/>
            <a:ext cx="1193849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sz="2800" dirty="0">
              <a:solidFill>
                <a:srgbClr val="595959"/>
              </a:solidFill>
              <a:latin typeface="NanumSquare" pitchFamily="34" charset="0"/>
              <a:cs typeface="NanumSquare" pitchFamily="34" charset="0"/>
            </a:endParaRPr>
          </a:p>
          <a:p>
            <a:r>
              <a:rPr lang="ko-KR" altLang="en-US" sz="3600" b="1" dirty="0">
                <a:latin typeface="NanumSquare" pitchFamily="34" charset="0"/>
                <a:cs typeface="NanumSquare" pitchFamily="34" charset="0"/>
              </a:rPr>
              <a:t>상속</a:t>
            </a:r>
            <a:r>
              <a:rPr lang="en-US" sz="2800" dirty="0">
                <a:solidFill>
                  <a:srgbClr val="595959"/>
                </a:solidFill>
                <a:latin typeface="NanumSquare" pitchFamily="34" charset="0"/>
                <a:cs typeface="NanumSquare" pitchFamily="34" charset="0"/>
              </a:rPr>
              <a:t>.</a:t>
            </a:r>
            <a:endParaRPr lang="en-US" sz="2400" dirty="0"/>
          </a:p>
        </p:txBody>
      </p:sp>
      <p:sp>
        <p:nvSpPr>
          <p:cNvPr id="2" name="직사각형 1"/>
          <p:cNvSpPr/>
          <p:nvPr/>
        </p:nvSpPr>
        <p:spPr>
          <a:xfrm>
            <a:off x="4277476" y="164123"/>
            <a:ext cx="4038600" cy="1600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Istat</a:t>
            </a:r>
            <a:endParaRPr lang="en-US" altLang="ko-KR" sz="2800" dirty="0">
              <a:ln>
                <a:solidFill>
                  <a:schemeClr val="bg2">
                    <a:lumMod val="10000"/>
                  </a:schemeClr>
                </a:solidFill>
              </a:ln>
            </a:endParaRPr>
          </a:p>
          <a:p>
            <a:pPr algn="ctr"/>
            <a:r>
              <a:rPr lang="en-US" altLang="ko-KR" sz="28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(HP </a:t>
            </a:r>
            <a:r>
              <a:rPr lang="ko-KR" altLang="en-US" sz="28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등 </a:t>
            </a:r>
            <a:r>
              <a:rPr lang="ko-KR" altLang="en-US" sz="2800" dirty="0" err="1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인게임</a:t>
            </a:r>
            <a:r>
              <a:rPr lang="ko-KR" altLang="en-US" sz="28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 오브젝트가 가지는 </a:t>
            </a:r>
            <a:r>
              <a:rPr lang="ko-KR" altLang="en-US" sz="2800" dirty="0" err="1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스텟</a:t>
            </a:r>
            <a:r>
              <a:rPr lang="en-US" altLang="ko-KR" sz="28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)</a:t>
            </a:r>
            <a:endParaRPr lang="ko-KR" altLang="en-US" sz="2800" dirty="0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10707873" y="1952922"/>
            <a:ext cx="4247673" cy="185868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IControllableObject</a:t>
            </a:r>
            <a:endParaRPr lang="en-US" altLang="ko-KR" sz="2800" dirty="0">
              <a:ln>
                <a:solidFill>
                  <a:schemeClr val="bg2">
                    <a:lumMod val="10000"/>
                  </a:schemeClr>
                </a:solidFill>
              </a:ln>
            </a:endParaRPr>
          </a:p>
          <a:p>
            <a:pPr algn="ctr"/>
            <a:r>
              <a:rPr lang="en-US" altLang="ko-KR" sz="28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(</a:t>
            </a:r>
            <a:r>
              <a:rPr lang="ko-KR" altLang="en-US" sz="28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플레이어 캐릭터</a:t>
            </a:r>
            <a:r>
              <a:rPr lang="en-US" altLang="ko-KR" sz="28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, </a:t>
            </a:r>
            <a:r>
              <a:rPr lang="ko-KR" altLang="en-US" sz="28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적 오브젝트 인터페이스</a:t>
            </a:r>
            <a:r>
              <a:rPr lang="en-US" altLang="ko-KR" sz="28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)</a:t>
            </a:r>
            <a:endParaRPr lang="ko-KR" altLang="en-US" sz="2800" dirty="0">
              <a:ln>
                <a:solidFill>
                  <a:schemeClr val="bg2">
                    <a:lumMod val="10000"/>
                  </a:schemeClr>
                </a:solidFill>
              </a:ln>
            </a:endParaRPr>
          </a:p>
        </p:txBody>
      </p:sp>
      <p:cxnSp>
        <p:nvCxnSpPr>
          <p:cNvPr id="44" name="직선 화살표 연결선 43"/>
          <p:cNvCxnSpPr/>
          <p:nvPr/>
        </p:nvCxnSpPr>
        <p:spPr>
          <a:xfrm flipV="1">
            <a:off x="12268200" y="3811608"/>
            <a:ext cx="0" cy="72229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10520061" y="4561658"/>
            <a:ext cx="327213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모서리가 둥근 직사각형 48"/>
          <p:cNvSpPr/>
          <p:nvPr/>
        </p:nvSpPr>
        <p:spPr>
          <a:xfrm>
            <a:off x="12516737" y="5055810"/>
            <a:ext cx="2550926" cy="88689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Enemy</a:t>
            </a:r>
            <a:endParaRPr lang="ko-KR" altLang="en-US" sz="2800" dirty="0">
              <a:ln>
                <a:solidFill>
                  <a:schemeClr val="bg2">
                    <a:lumMod val="10000"/>
                  </a:schemeClr>
                </a:solidFill>
              </a:ln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8839200" y="5331299"/>
            <a:ext cx="2767035" cy="103378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PlayerCharactor</a:t>
            </a:r>
            <a:endParaRPr lang="ko-KR" altLang="en-US" sz="2800" dirty="0">
              <a:ln>
                <a:solidFill>
                  <a:schemeClr val="bg2">
                    <a:lumMod val="10000"/>
                  </a:schemeClr>
                </a:solidFill>
              </a:ln>
            </a:endParaRPr>
          </a:p>
        </p:txBody>
      </p:sp>
      <p:cxnSp>
        <p:nvCxnSpPr>
          <p:cNvPr id="53" name="직선 화살표 연결선 52"/>
          <p:cNvCxnSpPr/>
          <p:nvPr/>
        </p:nvCxnSpPr>
        <p:spPr>
          <a:xfrm flipV="1">
            <a:off x="13851924" y="5905500"/>
            <a:ext cx="0" cy="72229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13223886" y="6591300"/>
            <a:ext cx="378935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>
          <a:xfrm>
            <a:off x="12385686" y="7186910"/>
            <a:ext cx="1482714" cy="8013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Giant</a:t>
            </a:r>
            <a:endParaRPr lang="ko-KR" altLang="en-US" sz="2800" dirty="0"/>
          </a:p>
        </p:txBody>
      </p:sp>
      <p:sp>
        <p:nvSpPr>
          <p:cNvPr id="59" name="직사각형 58"/>
          <p:cNvSpPr/>
          <p:nvPr/>
        </p:nvSpPr>
        <p:spPr>
          <a:xfrm>
            <a:off x="14290686" y="7186910"/>
            <a:ext cx="1482714" cy="8013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Soilder</a:t>
            </a:r>
            <a:endParaRPr lang="ko-KR" altLang="en-US" sz="2800" dirty="0"/>
          </a:p>
        </p:txBody>
      </p:sp>
      <p:sp>
        <p:nvSpPr>
          <p:cNvPr id="61" name="직사각형 60"/>
          <p:cNvSpPr/>
          <p:nvPr/>
        </p:nvSpPr>
        <p:spPr>
          <a:xfrm>
            <a:off x="16195686" y="7186910"/>
            <a:ext cx="1482714" cy="8013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…</a:t>
            </a:r>
            <a:endParaRPr lang="ko-KR" altLang="en-US" sz="2800" dirty="0"/>
          </a:p>
        </p:txBody>
      </p:sp>
      <p:cxnSp>
        <p:nvCxnSpPr>
          <p:cNvPr id="63" name="직선 연결선 62"/>
          <p:cNvCxnSpPr/>
          <p:nvPr/>
        </p:nvCxnSpPr>
        <p:spPr>
          <a:xfrm flipH="1">
            <a:off x="14955547" y="6591300"/>
            <a:ext cx="19611" cy="56210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H="1">
            <a:off x="16957686" y="6591300"/>
            <a:ext cx="19611" cy="56210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4267200" y="4866458"/>
            <a:ext cx="0" cy="103904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698447" y="4866458"/>
            <a:ext cx="0" cy="103904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16622" y="5905500"/>
            <a:ext cx="1414272" cy="98721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Attack</a:t>
            </a:r>
          </a:p>
          <a:p>
            <a:pPr algn="ctr"/>
            <a:r>
              <a:rPr lang="en-US" altLang="ko-KR" sz="28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Tower</a:t>
            </a:r>
            <a:endParaRPr lang="ko-KR" altLang="en-US" sz="2800" dirty="0"/>
          </a:p>
        </p:txBody>
      </p:sp>
      <p:sp>
        <p:nvSpPr>
          <p:cNvPr id="78" name="직사각형 77"/>
          <p:cNvSpPr/>
          <p:nvPr/>
        </p:nvSpPr>
        <p:spPr>
          <a:xfrm>
            <a:off x="1622386" y="5905500"/>
            <a:ext cx="1414272" cy="98721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Buff Tower</a:t>
            </a:r>
            <a:endParaRPr lang="ko-KR" altLang="en-US" sz="2800" dirty="0"/>
          </a:p>
        </p:txBody>
      </p:sp>
      <p:sp>
        <p:nvSpPr>
          <p:cNvPr id="79" name="직사각형 78"/>
          <p:cNvSpPr/>
          <p:nvPr/>
        </p:nvSpPr>
        <p:spPr>
          <a:xfrm>
            <a:off x="3625029" y="5905500"/>
            <a:ext cx="1414272" cy="98721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Defence</a:t>
            </a:r>
            <a:endParaRPr lang="en-US" altLang="ko-KR" sz="2800" dirty="0">
              <a:ln>
                <a:solidFill>
                  <a:schemeClr val="bg2">
                    <a:lumMod val="10000"/>
                  </a:schemeClr>
                </a:solidFill>
              </a:ln>
            </a:endParaRPr>
          </a:p>
          <a:p>
            <a:pPr algn="ctr"/>
            <a:r>
              <a:rPr lang="en-US" altLang="ko-KR" sz="28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Tower</a:t>
            </a:r>
          </a:p>
        </p:txBody>
      </p:sp>
      <p:cxnSp>
        <p:nvCxnSpPr>
          <p:cNvPr id="83" name="직선 화살표 연결선 82"/>
          <p:cNvCxnSpPr/>
          <p:nvPr/>
        </p:nvCxnSpPr>
        <p:spPr>
          <a:xfrm flipV="1">
            <a:off x="9938950" y="6399109"/>
            <a:ext cx="0" cy="72229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9525000" y="7962900"/>
            <a:ext cx="2516254" cy="94674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A Player Skill :</a:t>
            </a:r>
          </a:p>
          <a:p>
            <a:pPr algn="ctr"/>
            <a:r>
              <a:rPr lang="en-US" altLang="ko-KR" sz="2800" dirty="0" err="1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Abstact</a:t>
            </a:r>
            <a:endParaRPr lang="ko-KR" altLang="en-US" sz="2800" dirty="0">
              <a:ln>
                <a:solidFill>
                  <a:schemeClr val="bg2">
                    <a:lumMod val="10000"/>
                  </a:schemeClr>
                </a:solidFill>
              </a:ln>
            </a:endParaRPr>
          </a:p>
        </p:txBody>
      </p:sp>
      <p:cxnSp>
        <p:nvCxnSpPr>
          <p:cNvPr id="85" name="직선 화살표 연결선 84"/>
          <p:cNvCxnSpPr/>
          <p:nvPr/>
        </p:nvCxnSpPr>
        <p:spPr>
          <a:xfrm flipV="1">
            <a:off x="6296776" y="1859578"/>
            <a:ext cx="0" cy="103494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bject 9"/>
          <p:cNvSpPr txBox="1"/>
          <p:nvPr/>
        </p:nvSpPr>
        <p:spPr>
          <a:xfrm>
            <a:off x="7905400" y="2512505"/>
            <a:ext cx="1193849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sz="2800" dirty="0">
              <a:solidFill>
                <a:srgbClr val="595959"/>
              </a:solidFill>
              <a:latin typeface="NanumSquare" pitchFamily="34" charset="0"/>
              <a:cs typeface="NanumSquare" pitchFamily="34" charset="0"/>
            </a:endParaRPr>
          </a:p>
          <a:p>
            <a:r>
              <a:rPr lang="ko-KR" altLang="en-US" sz="3600" b="1" dirty="0">
                <a:latin typeface="NanumSquare" pitchFamily="34" charset="0"/>
                <a:cs typeface="NanumSquare" pitchFamily="34" charset="0"/>
              </a:rPr>
              <a:t>참조</a:t>
            </a:r>
            <a:r>
              <a:rPr lang="en-US" sz="2800" dirty="0">
                <a:solidFill>
                  <a:srgbClr val="595959"/>
                </a:solidFill>
                <a:latin typeface="NanumSquare" pitchFamily="34" charset="0"/>
                <a:cs typeface="NanumSquare" pitchFamily="34" charset="0"/>
              </a:rPr>
              <a:t>.</a:t>
            </a:r>
            <a:endParaRPr lang="en-US" sz="2400" dirty="0"/>
          </a:p>
        </p:txBody>
      </p:sp>
      <p:cxnSp>
        <p:nvCxnSpPr>
          <p:cNvPr id="98" name="직선 연결선 97"/>
          <p:cNvCxnSpPr/>
          <p:nvPr/>
        </p:nvCxnSpPr>
        <p:spPr>
          <a:xfrm>
            <a:off x="6477000" y="7121401"/>
            <a:ext cx="347514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6477000" y="7121401"/>
            <a:ext cx="0" cy="103904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모서리가 둥근 직사각형 101"/>
          <p:cNvSpPr/>
          <p:nvPr/>
        </p:nvSpPr>
        <p:spPr>
          <a:xfrm>
            <a:off x="4730858" y="8157289"/>
            <a:ext cx="3422542" cy="94674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PlayerController</a:t>
            </a:r>
            <a:r>
              <a:rPr lang="en-US" altLang="ko-KR" sz="2800" dirty="0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 : </a:t>
            </a:r>
          </a:p>
          <a:p>
            <a:pPr algn="ctr"/>
            <a:r>
              <a:rPr lang="en-US" altLang="ko-KR" sz="2800" dirty="0" err="1">
                <a:ln>
                  <a:solidFill>
                    <a:schemeClr val="bg2">
                      <a:lumMod val="10000"/>
                    </a:schemeClr>
                  </a:solidFill>
                </a:ln>
              </a:rPr>
              <a:t>Singletone</a:t>
            </a:r>
            <a:endParaRPr lang="ko-KR" altLang="en-US" sz="2800" dirty="0">
              <a:ln>
                <a:solidFill>
                  <a:schemeClr val="bg2">
                    <a:lumMod val="10000"/>
                  </a:schemeClr>
                </a:solidFill>
              </a:ln>
            </a:endParaRPr>
          </a:p>
        </p:txBody>
      </p:sp>
      <p:cxnSp>
        <p:nvCxnSpPr>
          <p:cNvPr id="103" name="직선 화살표 연결선 102"/>
          <p:cNvCxnSpPr/>
          <p:nvPr/>
        </p:nvCxnSpPr>
        <p:spPr>
          <a:xfrm flipV="1">
            <a:off x="10838051" y="8909646"/>
            <a:ext cx="0" cy="8058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9433075" y="9410700"/>
            <a:ext cx="262224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>
            <a:off x="9448800" y="9410700"/>
            <a:ext cx="0" cy="3048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8864474" y="9671104"/>
            <a:ext cx="1168651" cy="6316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Flame</a:t>
            </a:r>
            <a:endParaRPr lang="ko-KR" altLang="en-US" sz="2800" dirty="0"/>
          </a:p>
        </p:txBody>
      </p:sp>
      <p:sp>
        <p:nvSpPr>
          <p:cNvPr id="110" name="직사각형 109"/>
          <p:cNvSpPr/>
          <p:nvPr/>
        </p:nvSpPr>
        <p:spPr>
          <a:xfrm>
            <a:off x="10236019" y="9671104"/>
            <a:ext cx="1204062" cy="6316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Stun</a:t>
            </a:r>
            <a:endParaRPr lang="ko-KR" altLang="en-US" sz="2800" dirty="0"/>
          </a:p>
        </p:txBody>
      </p:sp>
      <p:cxnSp>
        <p:nvCxnSpPr>
          <p:cNvPr id="111" name="직선 연결선 110"/>
          <p:cNvCxnSpPr/>
          <p:nvPr/>
        </p:nvCxnSpPr>
        <p:spPr>
          <a:xfrm>
            <a:off x="12041254" y="9410700"/>
            <a:ext cx="0" cy="3048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bject 9"/>
          <p:cNvSpPr txBox="1"/>
          <p:nvPr/>
        </p:nvSpPr>
        <p:spPr>
          <a:xfrm>
            <a:off x="7905400" y="6648301"/>
            <a:ext cx="1193849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sz="2800" dirty="0">
              <a:solidFill>
                <a:srgbClr val="595959"/>
              </a:solidFill>
              <a:latin typeface="NanumSquare" pitchFamily="34" charset="0"/>
              <a:cs typeface="NanumSquare" pitchFamily="34" charset="0"/>
            </a:endParaRPr>
          </a:p>
          <a:p>
            <a:r>
              <a:rPr lang="ko-KR" altLang="en-US" sz="3600" b="1" dirty="0">
                <a:latin typeface="NanumSquare" pitchFamily="34" charset="0"/>
                <a:cs typeface="NanumSquare" pitchFamily="34" charset="0"/>
              </a:rPr>
              <a:t>참조</a:t>
            </a:r>
            <a:r>
              <a:rPr lang="en-US" sz="2800" dirty="0">
                <a:solidFill>
                  <a:srgbClr val="595959"/>
                </a:solidFill>
                <a:latin typeface="NanumSquare" pitchFamily="34" charset="0"/>
                <a:cs typeface="NanumSquare" pitchFamily="34" charset="0"/>
              </a:rPr>
              <a:t>.</a:t>
            </a:r>
            <a:endParaRPr lang="en-US" sz="2400" dirty="0"/>
          </a:p>
        </p:txBody>
      </p:sp>
      <p:sp>
        <p:nvSpPr>
          <p:cNvPr id="114" name="Object 9"/>
          <p:cNvSpPr txBox="1"/>
          <p:nvPr/>
        </p:nvSpPr>
        <p:spPr>
          <a:xfrm>
            <a:off x="11239427" y="4123880"/>
            <a:ext cx="1193849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sz="2800" dirty="0">
              <a:solidFill>
                <a:srgbClr val="595959"/>
              </a:solidFill>
              <a:latin typeface="NanumSquare" pitchFamily="34" charset="0"/>
              <a:cs typeface="NanumSquare" pitchFamily="34" charset="0"/>
            </a:endParaRPr>
          </a:p>
          <a:p>
            <a:r>
              <a:rPr lang="ko-KR" altLang="en-US" sz="3600" b="1" dirty="0">
                <a:latin typeface="NanumSquare" pitchFamily="34" charset="0"/>
                <a:cs typeface="NanumSquare" pitchFamily="34" charset="0"/>
              </a:rPr>
              <a:t>상속</a:t>
            </a:r>
            <a:r>
              <a:rPr lang="en-US" sz="2800" dirty="0">
                <a:solidFill>
                  <a:srgbClr val="595959"/>
                </a:solidFill>
                <a:latin typeface="NanumSquare" pitchFamily="34" charset="0"/>
                <a:cs typeface="NanumSquare" pitchFamily="34" charset="0"/>
              </a:rPr>
              <a:t>.</a:t>
            </a:r>
            <a:endParaRPr lang="en-US" sz="2400" dirty="0"/>
          </a:p>
        </p:txBody>
      </p:sp>
      <p:sp>
        <p:nvSpPr>
          <p:cNvPr id="115" name="Object 9"/>
          <p:cNvSpPr txBox="1"/>
          <p:nvPr/>
        </p:nvSpPr>
        <p:spPr>
          <a:xfrm>
            <a:off x="13993263" y="5441875"/>
            <a:ext cx="1193849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sz="2800" dirty="0">
              <a:solidFill>
                <a:srgbClr val="595959"/>
              </a:solidFill>
              <a:latin typeface="NanumSquare" pitchFamily="34" charset="0"/>
              <a:cs typeface="NanumSquare" pitchFamily="34" charset="0"/>
            </a:endParaRPr>
          </a:p>
          <a:p>
            <a:r>
              <a:rPr lang="ko-KR" altLang="en-US" sz="3600" b="1" dirty="0">
                <a:latin typeface="NanumSquare" pitchFamily="34" charset="0"/>
                <a:cs typeface="NanumSquare" pitchFamily="34" charset="0"/>
              </a:rPr>
              <a:t>상속</a:t>
            </a:r>
            <a:r>
              <a:rPr lang="en-US" sz="2800" dirty="0">
                <a:solidFill>
                  <a:srgbClr val="595959"/>
                </a:solidFill>
                <a:latin typeface="NanumSquare" pitchFamily="34" charset="0"/>
                <a:cs typeface="NanumSquare" pitchFamily="34" charset="0"/>
              </a:rPr>
              <a:t>.</a:t>
            </a:r>
            <a:endParaRPr lang="en-US" sz="2400" dirty="0"/>
          </a:p>
        </p:txBody>
      </p:sp>
      <p:sp>
        <p:nvSpPr>
          <p:cNvPr id="116" name="Object 9"/>
          <p:cNvSpPr txBox="1"/>
          <p:nvPr/>
        </p:nvSpPr>
        <p:spPr>
          <a:xfrm>
            <a:off x="10845751" y="6591300"/>
            <a:ext cx="1193849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sz="2800" dirty="0">
              <a:solidFill>
                <a:srgbClr val="595959"/>
              </a:solidFill>
              <a:latin typeface="NanumSquare" pitchFamily="34" charset="0"/>
              <a:cs typeface="NanumSquare" pitchFamily="34" charset="0"/>
            </a:endParaRPr>
          </a:p>
          <a:p>
            <a:r>
              <a:rPr lang="ko-KR" altLang="en-US" sz="3600" b="1" dirty="0">
                <a:latin typeface="NanumSquare" pitchFamily="34" charset="0"/>
                <a:cs typeface="NanumSquare" pitchFamily="34" charset="0"/>
              </a:rPr>
              <a:t>참조</a:t>
            </a:r>
            <a:r>
              <a:rPr lang="en-US" sz="2800" dirty="0">
                <a:solidFill>
                  <a:srgbClr val="595959"/>
                </a:solidFill>
                <a:latin typeface="NanumSquare" pitchFamily="34" charset="0"/>
                <a:cs typeface="NanumSquare" pitchFamily="34" charset="0"/>
              </a:rPr>
              <a:t>.</a:t>
            </a:r>
            <a:endParaRPr lang="en-US" sz="2400" dirty="0"/>
          </a:p>
        </p:txBody>
      </p:sp>
      <p:sp>
        <p:nvSpPr>
          <p:cNvPr id="117" name="Object 9"/>
          <p:cNvSpPr txBox="1"/>
          <p:nvPr/>
        </p:nvSpPr>
        <p:spPr>
          <a:xfrm>
            <a:off x="9485999" y="8371037"/>
            <a:ext cx="1193849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sz="3200" dirty="0">
              <a:solidFill>
                <a:srgbClr val="595959"/>
              </a:solidFill>
              <a:latin typeface="NanumSquare" pitchFamily="34" charset="0"/>
              <a:cs typeface="NanumSquare" pitchFamily="34" charset="0"/>
            </a:endParaRPr>
          </a:p>
          <a:p>
            <a:r>
              <a:rPr lang="ko-KR" altLang="en-US" sz="3200" b="1" dirty="0">
                <a:latin typeface="NanumSquare" pitchFamily="34" charset="0"/>
                <a:cs typeface="NanumSquare" pitchFamily="34" charset="0"/>
              </a:rPr>
              <a:t>상속</a:t>
            </a:r>
            <a:r>
              <a:rPr lang="en-US" sz="3200" dirty="0">
                <a:solidFill>
                  <a:srgbClr val="595959"/>
                </a:solidFill>
                <a:latin typeface="NanumSquare" pitchFamily="34" charset="0"/>
                <a:cs typeface="NanumSquare" pitchFamily="34" charset="0"/>
              </a:rPr>
              <a:t>.</a:t>
            </a:r>
            <a:endParaRPr lang="en-US" sz="3200" dirty="0"/>
          </a:p>
        </p:txBody>
      </p:sp>
      <p:sp>
        <p:nvSpPr>
          <p:cNvPr id="118" name="직사각형 117"/>
          <p:cNvSpPr/>
          <p:nvPr/>
        </p:nvSpPr>
        <p:spPr>
          <a:xfrm>
            <a:off x="11775554" y="9673507"/>
            <a:ext cx="2671747" cy="62530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Earthquake</a:t>
            </a:r>
            <a:endParaRPr lang="ko-KR" altLang="en-US" sz="28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3606426-1B5C-408A-9203-6FF48E366119}"/>
              </a:ext>
            </a:extLst>
          </p:cNvPr>
          <p:cNvSpPr txBox="1"/>
          <p:nvPr/>
        </p:nvSpPr>
        <p:spPr>
          <a:xfrm>
            <a:off x="10815275" y="527144"/>
            <a:ext cx="717273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500" b="1" dirty="0">
                <a:latin typeface="+mj-ea"/>
                <a:ea typeface="+mj-ea"/>
              </a:rPr>
              <a:t>오브젝트 관련 구조도</a:t>
            </a:r>
          </a:p>
        </p:txBody>
      </p:sp>
    </p:spTree>
    <p:extLst>
      <p:ext uri="{BB962C8B-B14F-4D97-AF65-F5344CB8AC3E}">
        <p14:creationId xmlns:p14="http://schemas.microsoft.com/office/powerpoint/2010/main" val="260778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74517" y="590476"/>
            <a:ext cx="12355212" cy="9092921"/>
            <a:chOff x="5374517" y="590476"/>
            <a:chExt cx="12355212" cy="90929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4517" y="590476"/>
              <a:ext cx="12355212" cy="90929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7488" y="590476"/>
            <a:ext cx="4307685" cy="4452456"/>
            <a:chOff x="527488" y="590476"/>
            <a:chExt cx="4307685" cy="44524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7488" y="590476"/>
              <a:ext cx="4307685" cy="445245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944184" y="1722499"/>
            <a:ext cx="3429000" cy="263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500" b="1" dirty="0">
                <a:solidFill>
                  <a:srgbClr val="FFFFFF"/>
                </a:solidFill>
                <a:latin typeface="DungGeunMo" pitchFamily="34" charset="0"/>
                <a:cs typeface="DungGeunMo" pitchFamily="34" charset="0"/>
              </a:rPr>
              <a:t>WAP</a:t>
            </a:r>
            <a:br>
              <a:rPr lang="en-US" sz="5500" b="1" dirty="0">
                <a:solidFill>
                  <a:srgbClr val="FFFFFF"/>
                </a:solidFill>
                <a:latin typeface="DungGeunMo" pitchFamily="34" charset="0"/>
                <a:cs typeface="DungGeunMo" pitchFamily="34" charset="0"/>
              </a:rPr>
            </a:br>
            <a:r>
              <a:rPr lang="en-US" sz="5500" b="1" dirty="0">
                <a:solidFill>
                  <a:srgbClr val="FFFFFF"/>
                </a:solidFill>
                <a:latin typeface="DungGeunMo" pitchFamily="34" charset="0"/>
                <a:cs typeface="DungGeunMo" pitchFamily="34" charset="0"/>
              </a:rPr>
              <a:t>GAME TEAM2</a:t>
            </a:r>
            <a:endParaRPr lang="en-US" sz="5500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6170443" y="1704477"/>
            <a:ext cx="1008876" cy="803958"/>
            <a:chOff x="6170443" y="1704477"/>
            <a:chExt cx="1008876" cy="80395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170443" y="1736957"/>
              <a:ext cx="1008876" cy="771477"/>
              <a:chOff x="6170443" y="1736957"/>
              <a:chExt cx="1008876" cy="77147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170443" y="1736957"/>
                <a:ext cx="1008876" cy="771477"/>
              </a:xfrm>
              <a:prstGeom prst="rect">
                <a:avLst/>
              </a:prstGeom>
            </p:spPr>
          </p:pic>
        </p:grpSp>
        <p:sp>
          <p:nvSpPr>
            <p:cNvPr id="16" name="Object 16"/>
            <p:cNvSpPr txBox="1"/>
            <p:nvPr/>
          </p:nvSpPr>
          <p:spPr>
            <a:xfrm>
              <a:off x="6065820" y="1505522"/>
              <a:ext cx="1218122" cy="11937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500" kern="0" spc="400" dirty="0">
                  <a:solidFill>
                    <a:srgbClr val="8461F8"/>
                  </a:solidFill>
                  <a:latin typeface="DungGeunMo" pitchFamily="34" charset="0"/>
                  <a:cs typeface="DungGeunMo" pitchFamily="34" charset="0"/>
                </a:rPr>
                <a:t>01</a:t>
              </a:r>
              <a:endParaRPr lang="en-US" dirty="0"/>
            </a:p>
          </p:txBody>
        </p:sp>
      </p:grpSp>
      <p:grpSp>
        <p:nvGrpSpPr>
          <p:cNvPr id="1006" name="그룹 1006"/>
          <p:cNvGrpSpPr/>
          <p:nvPr/>
        </p:nvGrpSpPr>
        <p:grpSpPr>
          <a:xfrm>
            <a:off x="6170443" y="3029250"/>
            <a:ext cx="1008876" cy="803958"/>
            <a:chOff x="6170443" y="3029250"/>
            <a:chExt cx="1008876" cy="80395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170443" y="3061730"/>
              <a:ext cx="1008876" cy="771477"/>
              <a:chOff x="6170443" y="3061730"/>
              <a:chExt cx="1008876" cy="77147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170443" y="3061730"/>
                <a:ext cx="1008876" cy="771477"/>
              </a:xfrm>
              <a:prstGeom prst="rect">
                <a:avLst/>
              </a:prstGeom>
            </p:spPr>
          </p:pic>
        </p:grpSp>
        <p:sp>
          <p:nvSpPr>
            <p:cNvPr id="22" name="Object 22"/>
            <p:cNvSpPr txBox="1"/>
            <p:nvPr/>
          </p:nvSpPr>
          <p:spPr>
            <a:xfrm>
              <a:off x="6065820" y="2830295"/>
              <a:ext cx="1218122" cy="11937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500" kern="0" spc="400" dirty="0">
                  <a:solidFill>
                    <a:srgbClr val="8461F8"/>
                  </a:solidFill>
                  <a:latin typeface="DungGeunMo" pitchFamily="34" charset="0"/>
                  <a:cs typeface="DungGeunMo" pitchFamily="34" charset="0"/>
                </a:rPr>
                <a:t>02</a:t>
              </a:r>
              <a:endParaRPr lang="en-US" dirty="0"/>
            </a:p>
          </p:txBody>
        </p:sp>
      </p:grpSp>
      <p:grpSp>
        <p:nvGrpSpPr>
          <p:cNvPr id="1008" name="그룹 1008"/>
          <p:cNvGrpSpPr/>
          <p:nvPr/>
        </p:nvGrpSpPr>
        <p:grpSpPr>
          <a:xfrm>
            <a:off x="6170443" y="4354023"/>
            <a:ext cx="1008876" cy="803958"/>
            <a:chOff x="6170443" y="4354023"/>
            <a:chExt cx="1008876" cy="80395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170443" y="4386503"/>
              <a:ext cx="1008876" cy="771477"/>
              <a:chOff x="6170443" y="4386503"/>
              <a:chExt cx="1008876" cy="77147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170443" y="4386503"/>
                <a:ext cx="1008876" cy="771477"/>
              </a:xfrm>
              <a:prstGeom prst="rect">
                <a:avLst/>
              </a:prstGeom>
            </p:spPr>
          </p:pic>
        </p:grpSp>
        <p:sp>
          <p:nvSpPr>
            <p:cNvPr id="28" name="Object 28"/>
            <p:cNvSpPr txBox="1"/>
            <p:nvPr/>
          </p:nvSpPr>
          <p:spPr>
            <a:xfrm>
              <a:off x="6065820" y="4155068"/>
              <a:ext cx="1218122" cy="11937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500" kern="0" spc="400" dirty="0">
                  <a:solidFill>
                    <a:srgbClr val="8461F8"/>
                  </a:solidFill>
                  <a:latin typeface="DungGeunMo" pitchFamily="34" charset="0"/>
                  <a:cs typeface="DungGeunMo" pitchFamily="34" charset="0"/>
                </a:rPr>
                <a:t>03</a:t>
              </a:r>
              <a:endParaRPr lang="en-US" dirty="0"/>
            </a:p>
          </p:txBody>
        </p:sp>
      </p:grpSp>
      <p:grpSp>
        <p:nvGrpSpPr>
          <p:cNvPr id="1010" name="그룹 1010"/>
          <p:cNvGrpSpPr/>
          <p:nvPr/>
        </p:nvGrpSpPr>
        <p:grpSpPr>
          <a:xfrm>
            <a:off x="6170443" y="5678796"/>
            <a:ext cx="1008876" cy="803958"/>
            <a:chOff x="6170443" y="5678796"/>
            <a:chExt cx="1008876" cy="80395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6170443" y="5711276"/>
              <a:ext cx="1008876" cy="771477"/>
              <a:chOff x="6170443" y="5711276"/>
              <a:chExt cx="1008876" cy="77147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170443" y="5711276"/>
                <a:ext cx="1008876" cy="771477"/>
              </a:xfrm>
              <a:prstGeom prst="rect">
                <a:avLst/>
              </a:prstGeom>
            </p:spPr>
          </p:pic>
        </p:grpSp>
        <p:sp>
          <p:nvSpPr>
            <p:cNvPr id="34" name="Object 34"/>
            <p:cNvSpPr txBox="1"/>
            <p:nvPr/>
          </p:nvSpPr>
          <p:spPr>
            <a:xfrm>
              <a:off x="6065820" y="5479841"/>
              <a:ext cx="1218122" cy="11937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500" kern="0" spc="400" dirty="0">
                  <a:solidFill>
                    <a:srgbClr val="8461F8"/>
                  </a:solidFill>
                  <a:latin typeface="DungGeunMo" pitchFamily="34" charset="0"/>
                  <a:cs typeface="DungGeunMo" pitchFamily="34" charset="0"/>
                </a:rPr>
                <a:t>04</a:t>
              </a:r>
              <a:endParaRPr lang="en-US" dirty="0"/>
            </a:p>
          </p:txBody>
        </p:sp>
      </p:grpSp>
      <p:grpSp>
        <p:nvGrpSpPr>
          <p:cNvPr id="1012" name="그룹 1012"/>
          <p:cNvGrpSpPr/>
          <p:nvPr/>
        </p:nvGrpSpPr>
        <p:grpSpPr>
          <a:xfrm>
            <a:off x="6170443" y="7003569"/>
            <a:ext cx="1008876" cy="803958"/>
            <a:chOff x="6170443" y="7003569"/>
            <a:chExt cx="1008876" cy="803958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6170443" y="7036049"/>
              <a:ext cx="1008876" cy="771477"/>
              <a:chOff x="6170443" y="7036049"/>
              <a:chExt cx="1008876" cy="771477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170443" y="7036049"/>
                <a:ext cx="1008876" cy="771477"/>
              </a:xfrm>
              <a:prstGeom prst="rect">
                <a:avLst/>
              </a:prstGeom>
            </p:spPr>
          </p:pic>
        </p:grpSp>
        <p:sp>
          <p:nvSpPr>
            <p:cNvPr id="40" name="Object 40"/>
            <p:cNvSpPr txBox="1"/>
            <p:nvPr/>
          </p:nvSpPr>
          <p:spPr>
            <a:xfrm>
              <a:off x="6065820" y="6804614"/>
              <a:ext cx="1218122" cy="11937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500" kern="0" spc="400" dirty="0">
                  <a:solidFill>
                    <a:srgbClr val="8461F8"/>
                  </a:solidFill>
                  <a:latin typeface="DungGeunMo" pitchFamily="34" charset="0"/>
                  <a:cs typeface="DungGeunMo" pitchFamily="34" charset="0"/>
                </a:rPr>
                <a:t>05</a:t>
              </a:r>
              <a:endParaRPr lang="en-US" dirty="0"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7582121" y="1797081"/>
            <a:ext cx="8267479" cy="73712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300" dirty="0">
                <a:solidFill>
                  <a:srgbClr val="8461F8"/>
                </a:solidFill>
                <a:latin typeface="DungGeunMo" pitchFamily="34" charset="0"/>
                <a:cs typeface="DungGeunMo" pitchFamily="34" charset="0"/>
              </a:rPr>
              <a:t>선정 동기</a:t>
            </a:r>
            <a:endParaRPr lang="en-US" altLang="ko-KR" sz="4300" dirty="0">
              <a:solidFill>
                <a:srgbClr val="8461F8"/>
              </a:solidFill>
              <a:latin typeface="DungGeunMo" pitchFamily="34" charset="0"/>
              <a:cs typeface="DungGeunMo" pitchFamily="34" charset="0"/>
            </a:endParaRPr>
          </a:p>
          <a:p>
            <a:endParaRPr lang="en-US" sz="4300" dirty="0">
              <a:solidFill>
                <a:srgbClr val="8461F8"/>
              </a:solidFill>
              <a:latin typeface="DungGeunMo" pitchFamily="34" charset="0"/>
              <a:cs typeface="DungGeunMo" pitchFamily="34" charset="0"/>
            </a:endParaRPr>
          </a:p>
          <a:p>
            <a:r>
              <a:rPr lang="ko-KR" altLang="en-US" sz="4300" dirty="0">
                <a:solidFill>
                  <a:srgbClr val="8461F8"/>
                </a:solidFill>
                <a:latin typeface="DungGeunMo" pitchFamily="34" charset="0"/>
                <a:cs typeface="DungGeunMo" pitchFamily="34" charset="0"/>
              </a:rPr>
              <a:t>개발 환경</a:t>
            </a:r>
            <a:endParaRPr lang="en-US" altLang="ko-KR" sz="4300" dirty="0">
              <a:solidFill>
                <a:srgbClr val="8461F8"/>
              </a:solidFill>
              <a:latin typeface="DungGeunMo" pitchFamily="34" charset="0"/>
              <a:cs typeface="DungGeunMo" pitchFamily="34" charset="0"/>
            </a:endParaRPr>
          </a:p>
          <a:p>
            <a:r>
              <a:rPr lang="en-US" sz="4300" dirty="0">
                <a:solidFill>
                  <a:srgbClr val="8461F8"/>
                </a:solidFill>
                <a:latin typeface="DungGeunMo" pitchFamily="34" charset="0"/>
                <a:cs typeface="DungGeunMo" pitchFamily="34" charset="0"/>
              </a:rPr>
              <a:t> </a:t>
            </a:r>
          </a:p>
          <a:p>
            <a:r>
              <a:rPr lang="ko-KR" altLang="en-US" sz="4300" dirty="0">
                <a:solidFill>
                  <a:srgbClr val="8461F8"/>
                </a:solidFill>
                <a:latin typeface="DungGeunMo" pitchFamily="34" charset="0"/>
                <a:cs typeface="DungGeunMo" pitchFamily="34" charset="0"/>
              </a:rPr>
              <a:t>게임 소개</a:t>
            </a:r>
            <a:endParaRPr lang="en-US" sz="4300" dirty="0">
              <a:solidFill>
                <a:srgbClr val="8461F8"/>
              </a:solidFill>
              <a:latin typeface="DungGeunMo" pitchFamily="34" charset="0"/>
              <a:cs typeface="DungGeunMo" pitchFamily="34" charset="0"/>
            </a:endParaRPr>
          </a:p>
          <a:p>
            <a:endParaRPr lang="en-US" sz="4300" dirty="0">
              <a:solidFill>
                <a:srgbClr val="8461F8"/>
              </a:solidFill>
              <a:latin typeface="DungGeunMo" pitchFamily="34" charset="0"/>
              <a:cs typeface="DungGeunMo" pitchFamily="34" charset="0"/>
            </a:endParaRPr>
          </a:p>
          <a:p>
            <a:r>
              <a:rPr lang="ko-KR" altLang="en-US" sz="4300" dirty="0">
                <a:solidFill>
                  <a:srgbClr val="8461F8"/>
                </a:solidFill>
                <a:latin typeface="DungGeunMo" pitchFamily="34" charset="0"/>
                <a:cs typeface="DungGeunMo" pitchFamily="34" charset="0"/>
              </a:rPr>
              <a:t>구조도 및 설계도</a:t>
            </a:r>
            <a:endParaRPr lang="en-US" sz="4300" dirty="0">
              <a:solidFill>
                <a:srgbClr val="8461F8"/>
              </a:solidFill>
              <a:latin typeface="DungGeunMo" pitchFamily="34" charset="0"/>
              <a:cs typeface="DungGeunMo" pitchFamily="34" charset="0"/>
            </a:endParaRPr>
          </a:p>
          <a:p>
            <a:endParaRPr lang="en-US" sz="4300" dirty="0">
              <a:solidFill>
                <a:srgbClr val="8461F8"/>
              </a:solidFill>
              <a:latin typeface="DungGeunMo" pitchFamily="34" charset="0"/>
              <a:cs typeface="DungGeunMo" pitchFamily="34" charset="0"/>
            </a:endParaRPr>
          </a:p>
          <a:p>
            <a:r>
              <a:rPr lang="ko-KR" altLang="en-US" sz="4300" dirty="0">
                <a:solidFill>
                  <a:srgbClr val="8461F8"/>
                </a:solidFill>
                <a:latin typeface="DungGeunMo" pitchFamily="34" charset="0"/>
                <a:cs typeface="DungGeunMo" pitchFamily="34" charset="0"/>
              </a:rPr>
              <a:t>개발 일정</a:t>
            </a:r>
            <a:endParaRPr lang="en-US" sz="4300" dirty="0">
              <a:solidFill>
                <a:srgbClr val="8461F8"/>
              </a:solidFill>
              <a:latin typeface="DungGeunMo" pitchFamily="34" charset="0"/>
              <a:cs typeface="DungGeunMo" pitchFamily="34" charset="0"/>
            </a:endParaRPr>
          </a:p>
          <a:p>
            <a:endParaRPr lang="en-US" sz="4300" dirty="0">
              <a:solidFill>
                <a:srgbClr val="8461F8"/>
              </a:solidFill>
              <a:latin typeface="DungGeunMo" pitchFamily="34" charset="0"/>
              <a:cs typeface="DungGeunMo" pitchFamily="34" charset="0"/>
            </a:endParaRPr>
          </a:p>
          <a:p>
            <a:r>
              <a:rPr lang="en-US" sz="4300" dirty="0">
                <a:solidFill>
                  <a:srgbClr val="8461F8"/>
                </a:solidFill>
                <a:latin typeface="DungGeunMo" pitchFamily="34" charset="0"/>
              </a:rPr>
              <a:t>Q&amp;A</a:t>
            </a:r>
            <a:endParaRPr lang="en-US" dirty="0"/>
          </a:p>
        </p:txBody>
      </p:sp>
      <p:grpSp>
        <p:nvGrpSpPr>
          <p:cNvPr id="1014" name="그룹 1014"/>
          <p:cNvGrpSpPr/>
          <p:nvPr/>
        </p:nvGrpSpPr>
        <p:grpSpPr>
          <a:xfrm>
            <a:off x="6170443" y="8328342"/>
            <a:ext cx="1008876" cy="803958"/>
            <a:chOff x="6170443" y="8328342"/>
            <a:chExt cx="1008876" cy="803958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6170443" y="8360822"/>
              <a:ext cx="1008876" cy="771477"/>
              <a:chOff x="6170443" y="8360822"/>
              <a:chExt cx="1008876" cy="771477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170443" y="8360822"/>
                <a:ext cx="1008876" cy="771477"/>
              </a:xfrm>
              <a:prstGeom prst="rect">
                <a:avLst/>
              </a:prstGeom>
            </p:spPr>
          </p:pic>
        </p:grpSp>
        <p:sp>
          <p:nvSpPr>
            <p:cNvPr id="47" name="Object 47"/>
            <p:cNvSpPr txBox="1"/>
            <p:nvPr/>
          </p:nvSpPr>
          <p:spPr>
            <a:xfrm>
              <a:off x="6065820" y="8129387"/>
              <a:ext cx="1218122" cy="11937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500" kern="0" spc="400" dirty="0">
                  <a:solidFill>
                    <a:srgbClr val="8461F8"/>
                  </a:solidFill>
                  <a:latin typeface="DungGeunMo" pitchFamily="34" charset="0"/>
                  <a:cs typeface="DungGeunMo" pitchFamily="34" charset="0"/>
                </a:rPr>
                <a:t>06</a:t>
              </a:r>
              <a:endParaRPr lang="en-US" dirty="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8571" y="2650185"/>
            <a:ext cx="18228571" cy="45243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400" b="1" dirty="0">
                <a:solidFill>
                  <a:srgbClr val="FFFFFF"/>
                </a:solidFill>
                <a:latin typeface="DungGeunMo" pitchFamily="34" charset="0"/>
                <a:cs typeface="DungGeunMo" pitchFamily="34" charset="0"/>
              </a:rPr>
              <a:t>05</a:t>
            </a:r>
          </a:p>
          <a:p>
            <a:pPr algn="ctr"/>
            <a:r>
              <a:rPr lang="ko-KR" altLang="en-US" sz="14400" b="1" dirty="0">
                <a:solidFill>
                  <a:srgbClr val="FFFFFF"/>
                </a:solidFill>
                <a:latin typeface="DungGeunMo" pitchFamily="34" charset="0"/>
              </a:rPr>
              <a:t>개발 진행 현황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3066667" y="2658858"/>
            <a:ext cx="1142857" cy="1142857"/>
            <a:chOff x="3066667" y="2658858"/>
            <a:chExt cx="1142857" cy="1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66667" y="2658858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28571" y="5001716"/>
            <a:ext cx="2342857" cy="1447619"/>
            <a:chOff x="14628571" y="5001716"/>
            <a:chExt cx="2342857" cy="14476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628571" y="5001716"/>
              <a:ext cx="876190" cy="876190"/>
              <a:chOff x="14628571" y="5001716"/>
              <a:chExt cx="876190" cy="87619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628571" y="5001716"/>
                <a:ext cx="876190" cy="87619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828571" y="5306477"/>
              <a:ext cx="1142857" cy="1142857"/>
              <a:chOff x="15828571" y="5306477"/>
              <a:chExt cx="1142857" cy="114285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828571" y="5306477"/>
                <a:ext cx="1142857" cy="114285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628571" y="5001716"/>
              <a:ext cx="876190" cy="876190"/>
              <a:chOff x="14628571" y="5001716"/>
              <a:chExt cx="876190" cy="87619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628571" y="5001716"/>
                <a:ext cx="876190" cy="87619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43375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01">
            <a:extLst>
              <a:ext uri="{FF2B5EF4-FFF2-40B4-BE49-F238E27FC236}">
                <a16:creationId xmlns:a16="http://schemas.microsoft.com/office/drawing/2014/main" id="{F322103F-9DBF-B171-80FE-F0107F82B0F8}"/>
              </a:ext>
            </a:extLst>
          </p:cNvPr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11" name="Object 2">
              <a:extLst>
                <a:ext uri="{FF2B5EF4-FFF2-40B4-BE49-F238E27FC236}">
                  <a16:creationId xmlns:a16="http://schemas.microsoft.com/office/drawing/2014/main" id="{A01D8F84-5E0E-8D05-6C2A-547A0EE6E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444109D-700C-46A4-B5BC-A1DC18FFAC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2885" y="239696"/>
            <a:ext cx="13716000" cy="3001139"/>
          </a:xfrm>
        </p:spPr>
        <p:txBody>
          <a:bodyPr>
            <a:normAutofit/>
          </a:bodyPr>
          <a:lstStyle/>
          <a:p>
            <a:r>
              <a:rPr lang="ko-KR" altLang="en-US" dirty="0"/>
              <a:t>진행 현황 씬 화면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77177DF-0C10-41D3-B2B7-7F47FADF9C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64356" y="3164274"/>
            <a:ext cx="6851652" cy="794592"/>
          </a:xfrm>
        </p:spPr>
        <p:txBody>
          <a:bodyPr/>
          <a:lstStyle/>
          <a:p>
            <a:r>
              <a:rPr lang="ko-KR" altLang="en-US" dirty="0" err="1">
                <a:solidFill>
                  <a:schemeClr val="tx1"/>
                </a:solidFill>
              </a:rPr>
              <a:t>게임뷰</a:t>
            </a:r>
            <a:r>
              <a:rPr lang="en-US" altLang="ko-KR" dirty="0">
                <a:solidFill>
                  <a:schemeClr val="tx1"/>
                </a:solidFill>
              </a:rPr>
              <a:t> View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EB9C75-A6D7-4DAA-B6E9-D9093DA437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14" t="14133" r="53543" b="40803"/>
          <a:stretch/>
        </p:blipFill>
        <p:spPr>
          <a:xfrm>
            <a:off x="979830" y="3958866"/>
            <a:ext cx="7046763" cy="58404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3CB41D-B197-49FF-AC6C-E466108904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92" t="17844" r="27146" b="44874"/>
          <a:stretch/>
        </p:blipFill>
        <p:spPr>
          <a:xfrm>
            <a:off x="9664356" y="3958866"/>
            <a:ext cx="7226313" cy="5840490"/>
          </a:xfrm>
          <a:prstGeom prst="rect">
            <a:avLst/>
          </a:prstGeom>
        </p:spPr>
      </p:pic>
      <p:sp>
        <p:nvSpPr>
          <p:cNvPr id="8" name="부제목 2">
            <a:extLst>
              <a:ext uri="{FF2B5EF4-FFF2-40B4-BE49-F238E27FC236}">
                <a16:creationId xmlns:a16="http://schemas.microsoft.com/office/drawing/2014/main" id="{15EE3E49-E898-49E0-84D5-9F213A2B26F3}"/>
              </a:ext>
            </a:extLst>
          </p:cNvPr>
          <p:cNvSpPr txBox="1">
            <a:spLocks/>
          </p:cNvSpPr>
          <p:nvPr/>
        </p:nvSpPr>
        <p:spPr>
          <a:xfrm>
            <a:off x="1403541" y="3201569"/>
            <a:ext cx="6851652" cy="794592"/>
          </a:xfrm>
          <a:prstGeom prst="rect">
            <a:avLst/>
          </a:prstGeom>
        </p:spPr>
        <p:txBody>
          <a:bodyPr vert="horz" lIns="137160" tIns="68580" rIns="137160" bIns="6858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/>
              <a:t>Scene View</a:t>
            </a:r>
            <a:endParaRPr lang="ko-KR" altLang="en-US" sz="3600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99E6046-B9E0-4A8C-A043-358D851D2233}"/>
              </a:ext>
            </a:extLst>
          </p:cNvPr>
          <p:cNvSpPr/>
          <p:nvPr/>
        </p:nvSpPr>
        <p:spPr>
          <a:xfrm>
            <a:off x="4937760" y="1996440"/>
            <a:ext cx="7360920" cy="9622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700" dirty="0"/>
              <a:t>그리드 생성</a:t>
            </a:r>
            <a:r>
              <a:rPr lang="en-US" altLang="ko-KR" sz="2700" dirty="0"/>
              <a:t>,</a:t>
            </a:r>
            <a:r>
              <a:rPr lang="ko-KR" altLang="en-US" sz="2700" dirty="0"/>
              <a:t> 그리드의 각 좌표에 기본 셀과 </a:t>
            </a:r>
            <a:r>
              <a:rPr lang="ko-KR" altLang="en-US" sz="2700" dirty="0" err="1"/>
              <a:t>레드존</a:t>
            </a:r>
            <a:r>
              <a:rPr lang="ko-KR" altLang="en-US" sz="2700" dirty="0"/>
              <a:t> </a:t>
            </a:r>
            <a:r>
              <a:rPr lang="ko-KR" altLang="en-US" sz="2700" dirty="0" err="1"/>
              <a:t>블루존</a:t>
            </a:r>
            <a:r>
              <a:rPr lang="ko-KR" altLang="en-US" sz="2700" dirty="0"/>
              <a:t> 생성</a:t>
            </a:r>
            <a:r>
              <a:rPr lang="en-US" altLang="ko-KR" sz="2700" dirty="0"/>
              <a:t>, </a:t>
            </a:r>
            <a:r>
              <a:rPr lang="ko-KR" altLang="en-US" sz="2700" dirty="0"/>
              <a:t>셀 테두리 표시</a:t>
            </a:r>
          </a:p>
        </p:txBody>
      </p:sp>
    </p:spTree>
    <p:extLst>
      <p:ext uri="{BB962C8B-B14F-4D97-AF65-F5344CB8AC3E}">
        <p14:creationId xmlns:p14="http://schemas.microsoft.com/office/powerpoint/2010/main" val="1095945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66667" y="2658858"/>
            <a:ext cx="1142857" cy="1142857"/>
            <a:chOff x="3066667" y="2658858"/>
            <a:chExt cx="1142857" cy="1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66667" y="2658858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28571" y="5001716"/>
            <a:ext cx="2342857" cy="1447619"/>
            <a:chOff x="14628571" y="5001716"/>
            <a:chExt cx="2342857" cy="14476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628571" y="5001716"/>
              <a:ext cx="876190" cy="876190"/>
              <a:chOff x="14628571" y="5001716"/>
              <a:chExt cx="876190" cy="87619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628571" y="5001716"/>
                <a:ext cx="876190" cy="87619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828571" y="5306477"/>
              <a:ext cx="1142857" cy="1142857"/>
              <a:chOff x="15828571" y="5306477"/>
              <a:chExt cx="1142857" cy="114285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828571" y="5306477"/>
                <a:ext cx="1142857" cy="114285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628571" y="5001716"/>
              <a:ext cx="876190" cy="876190"/>
              <a:chOff x="14628571" y="5001716"/>
              <a:chExt cx="876190" cy="87619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628571" y="5001716"/>
                <a:ext cx="876190" cy="876190"/>
              </a:xfrm>
              <a:prstGeom prst="rect">
                <a:avLst/>
              </a:prstGeom>
            </p:spPr>
          </p:pic>
        </p:grp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D400F1-3DD4-9657-13BC-60CB7874A0E8}"/>
              </a:ext>
            </a:extLst>
          </p:cNvPr>
          <p:cNvSpPr/>
          <p:nvPr/>
        </p:nvSpPr>
        <p:spPr>
          <a:xfrm>
            <a:off x="9518593" y="1525166"/>
            <a:ext cx="8610600" cy="6953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i="0" dirty="0" err="1">
                <a:solidFill>
                  <a:srgbClr val="C00000"/>
                </a:solidFill>
                <a:effectLst/>
                <a:latin typeface="Whitney"/>
              </a:rPr>
              <a:t>MonoSingleton</a:t>
            </a:r>
            <a:r>
              <a:rPr lang="en-US" altLang="ko-KR" sz="3000" b="1" i="0" dirty="0">
                <a:solidFill>
                  <a:srgbClr val="C00000"/>
                </a:solidFill>
                <a:effectLst/>
                <a:latin typeface="Whitney"/>
              </a:rPr>
              <a:t>  </a:t>
            </a:r>
            <a:br>
              <a:rPr lang="en-US" altLang="ko-KR" sz="3000" b="1" i="0" dirty="0">
                <a:solidFill>
                  <a:schemeClr val="bg1"/>
                </a:solidFill>
                <a:effectLst/>
                <a:latin typeface="Whitney"/>
              </a:rPr>
            </a:br>
            <a:r>
              <a:rPr lang="ko-KR" altLang="en-US" sz="3000" b="1" i="0" dirty="0" err="1">
                <a:solidFill>
                  <a:schemeClr val="tx1"/>
                </a:solidFill>
                <a:effectLst/>
                <a:latin typeface="Whitney"/>
              </a:rPr>
              <a:t>싱글톤</a:t>
            </a:r>
            <a:r>
              <a:rPr lang="ko-KR" altLang="en-US" sz="3000" b="1" i="0" dirty="0">
                <a:solidFill>
                  <a:schemeClr val="tx1"/>
                </a:solidFill>
                <a:effectLst/>
                <a:latin typeface="Whitney"/>
              </a:rPr>
              <a:t> 패턴이 필요한 클래스를 위한 </a:t>
            </a:r>
            <a:r>
              <a:rPr lang="ko-KR" altLang="en-US" sz="3000" b="1" i="0" dirty="0" err="1">
                <a:solidFill>
                  <a:schemeClr val="tx1"/>
                </a:solidFill>
                <a:effectLst/>
                <a:latin typeface="Whitney"/>
              </a:rPr>
              <a:t>제너릭</a:t>
            </a:r>
            <a:r>
              <a:rPr lang="ko-KR" altLang="en-US" sz="3000" b="1" i="0" dirty="0">
                <a:solidFill>
                  <a:schemeClr val="tx1"/>
                </a:solidFill>
                <a:effectLst/>
                <a:latin typeface="Whitney"/>
              </a:rPr>
              <a:t> 클래스</a:t>
            </a:r>
            <a:endParaRPr lang="en-US" altLang="ko-KR" sz="3000" b="1" i="0" dirty="0">
              <a:solidFill>
                <a:schemeClr val="tx1"/>
              </a:solidFill>
              <a:effectLst/>
              <a:latin typeface="Whitney"/>
            </a:endParaRPr>
          </a:p>
          <a:p>
            <a:pPr algn="ctr"/>
            <a:br>
              <a:rPr lang="en-US" altLang="ko-KR" sz="3000" b="1" i="0" dirty="0">
                <a:solidFill>
                  <a:schemeClr val="bg1"/>
                </a:solidFill>
                <a:effectLst/>
                <a:latin typeface="Whitney"/>
              </a:rPr>
            </a:br>
            <a:r>
              <a:rPr lang="en-US" altLang="ko-KR" sz="3000" b="1" i="0" dirty="0" err="1">
                <a:solidFill>
                  <a:srgbClr val="C00000"/>
                </a:solidFill>
                <a:effectLst/>
                <a:latin typeface="Whitney"/>
              </a:rPr>
              <a:t>InputEventManager</a:t>
            </a:r>
            <a:r>
              <a:rPr lang="en-US" altLang="ko-KR" sz="3000" b="1" i="0" dirty="0">
                <a:solidFill>
                  <a:schemeClr val="bg1"/>
                </a:solidFill>
                <a:effectLst/>
                <a:latin typeface="Whitney"/>
              </a:rPr>
              <a:t> </a:t>
            </a:r>
            <a:br>
              <a:rPr lang="en-US" altLang="ko-KR" sz="3000" b="1" i="0" dirty="0">
                <a:solidFill>
                  <a:schemeClr val="bg1"/>
                </a:solidFill>
                <a:effectLst/>
                <a:latin typeface="Whitney"/>
              </a:rPr>
            </a:br>
            <a:r>
              <a:rPr lang="ko-KR" altLang="en-US" sz="3000" b="1" i="0" dirty="0">
                <a:solidFill>
                  <a:schemeClr val="tx1"/>
                </a:solidFill>
                <a:effectLst/>
                <a:latin typeface="Whitney"/>
              </a:rPr>
              <a:t>터치 인풋 이벤트를 관리하기 위한 클래스</a:t>
            </a:r>
            <a:endParaRPr lang="en-US" altLang="ko-KR" sz="3000" b="1" i="0" dirty="0">
              <a:solidFill>
                <a:schemeClr val="tx1"/>
              </a:solidFill>
              <a:effectLst/>
              <a:latin typeface="Whitney"/>
            </a:endParaRPr>
          </a:p>
          <a:p>
            <a:pPr algn="ctr"/>
            <a:br>
              <a:rPr lang="en-US" altLang="ko-KR" sz="3000" b="1" i="0" dirty="0">
                <a:solidFill>
                  <a:schemeClr val="bg1"/>
                </a:solidFill>
                <a:effectLst/>
                <a:latin typeface="Whitney"/>
              </a:rPr>
            </a:br>
            <a:r>
              <a:rPr lang="en-US" altLang="ko-KR" sz="3000" b="1" i="0" dirty="0" err="1">
                <a:solidFill>
                  <a:srgbClr val="C00000"/>
                </a:solidFill>
                <a:effectLst/>
                <a:latin typeface="Whitney"/>
              </a:rPr>
              <a:t>EntityBaseInfo</a:t>
            </a:r>
            <a:r>
              <a:rPr lang="en-US" altLang="ko-KR" sz="3000" b="1" i="0" dirty="0">
                <a:solidFill>
                  <a:srgbClr val="C00000"/>
                </a:solidFill>
                <a:effectLst/>
                <a:latin typeface="Whitney"/>
              </a:rPr>
              <a:t> </a:t>
            </a:r>
            <a:br>
              <a:rPr lang="en-US" altLang="ko-KR" sz="3000" b="1" i="0" dirty="0">
                <a:solidFill>
                  <a:schemeClr val="bg1"/>
                </a:solidFill>
                <a:effectLst/>
                <a:latin typeface="Whitney"/>
              </a:rPr>
            </a:br>
            <a:r>
              <a:rPr lang="ko-KR" altLang="en-US" sz="3000" b="1" i="0" dirty="0">
                <a:solidFill>
                  <a:schemeClr val="tx1"/>
                </a:solidFill>
                <a:effectLst/>
                <a:latin typeface="Whitney"/>
              </a:rPr>
              <a:t>타워</a:t>
            </a:r>
            <a:r>
              <a:rPr lang="en-US" altLang="ko-KR" sz="3000" b="1" i="0" dirty="0">
                <a:solidFill>
                  <a:schemeClr val="tx1"/>
                </a:solidFill>
                <a:effectLst/>
                <a:latin typeface="Whitney"/>
              </a:rPr>
              <a:t>, </a:t>
            </a:r>
            <a:r>
              <a:rPr lang="ko-KR" altLang="en-US" sz="3000" b="1" i="0" dirty="0">
                <a:solidFill>
                  <a:schemeClr val="tx1"/>
                </a:solidFill>
                <a:effectLst/>
                <a:latin typeface="Whitney"/>
              </a:rPr>
              <a:t>몬스터를 위한 공용 데이터를 담는 클래스</a:t>
            </a:r>
            <a:endParaRPr lang="en-US" altLang="ko-KR" sz="3000" b="1" i="0" dirty="0">
              <a:solidFill>
                <a:schemeClr val="tx1"/>
              </a:solidFill>
              <a:effectLst/>
              <a:latin typeface="Whitney"/>
            </a:endParaRPr>
          </a:p>
          <a:p>
            <a:pPr algn="ctr"/>
            <a:endParaRPr lang="en-US" altLang="ko-KR" sz="3000" b="1" i="0" dirty="0">
              <a:solidFill>
                <a:schemeClr val="bg1"/>
              </a:solidFill>
              <a:effectLst/>
              <a:latin typeface="Whitney"/>
            </a:endParaRPr>
          </a:p>
          <a:p>
            <a:pPr algn="ctr"/>
            <a:r>
              <a:rPr lang="en-US" altLang="ko-KR" sz="3000" b="1" dirty="0" err="1">
                <a:solidFill>
                  <a:srgbClr val="C00000"/>
                </a:solidFill>
              </a:rPr>
              <a:t>PhaseManager</a:t>
            </a:r>
            <a:r>
              <a:rPr lang="en-US" altLang="ko-KR" sz="3000" b="1" dirty="0">
                <a:solidFill>
                  <a:srgbClr val="C00000"/>
                </a:solidFill>
              </a:rPr>
              <a:t> </a:t>
            </a:r>
            <a:r>
              <a:rPr lang="en-US" altLang="ko-KR" sz="30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ko-KR" altLang="en-US" sz="3000" b="1" dirty="0">
                <a:solidFill>
                  <a:schemeClr val="tx1"/>
                </a:solidFill>
              </a:rPr>
              <a:t>게임 타이머</a:t>
            </a:r>
            <a:r>
              <a:rPr lang="en-US" altLang="ko-KR" sz="3000" b="1" dirty="0">
                <a:solidFill>
                  <a:schemeClr val="tx1"/>
                </a:solidFill>
              </a:rPr>
              <a:t>, </a:t>
            </a:r>
            <a:r>
              <a:rPr lang="ko-KR" altLang="en-US" sz="3000" b="1" dirty="0" err="1">
                <a:solidFill>
                  <a:schemeClr val="tx1"/>
                </a:solidFill>
              </a:rPr>
              <a:t>페이즈</a:t>
            </a:r>
            <a:r>
              <a:rPr lang="en-US" altLang="ko-KR" sz="3000" b="1" dirty="0">
                <a:solidFill>
                  <a:schemeClr val="tx1"/>
                </a:solidFill>
              </a:rPr>
              <a:t>, </a:t>
            </a:r>
            <a:r>
              <a:rPr lang="ko-KR" altLang="en-US" sz="3000" b="1" dirty="0">
                <a:solidFill>
                  <a:schemeClr val="tx1"/>
                </a:solidFill>
              </a:rPr>
              <a:t>적 생성을 담당하는 클래스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17BCC7-2BDA-6C7E-84DF-8B32D5B5E5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394830"/>
            <a:ext cx="8933448" cy="52137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0DE5D25-7314-657C-F556-EE9E76949955}"/>
              </a:ext>
            </a:extLst>
          </p:cNvPr>
          <p:cNvSpPr txBox="1"/>
          <p:nvPr/>
        </p:nvSpPr>
        <p:spPr>
          <a:xfrm>
            <a:off x="152400" y="586447"/>
            <a:ext cx="717273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500" b="1" dirty="0">
                <a:latin typeface="+mj-ea"/>
                <a:ea typeface="+mj-ea"/>
              </a:rPr>
              <a:t>게임 관리 스크립트</a:t>
            </a:r>
          </a:p>
        </p:txBody>
      </p:sp>
    </p:spTree>
    <p:extLst>
      <p:ext uri="{BB962C8B-B14F-4D97-AF65-F5344CB8AC3E}">
        <p14:creationId xmlns:p14="http://schemas.microsoft.com/office/powerpoint/2010/main" val="2392710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66667" y="2658858"/>
            <a:ext cx="1142857" cy="1142857"/>
            <a:chOff x="3066667" y="2658858"/>
            <a:chExt cx="1142857" cy="1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66667" y="2658858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28571" y="5001716"/>
            <a:ext cx="2342857" cy="1447619"/>
            <a:chOff x="14628571" y="5001716"/>
            <a:chExt cx="2342857" cy="14476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628571" y="5001716"/>
              <a:ext cx="876190" cy="876190"/>
              <a:chOff x="14628571" y="5001716"/>
              <a:chExt cx="876190" cy="87619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628571" y="5001716"/>
                <a:ext cx="876190" cy="87619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828571" y="5306477"/>
              <a:ext cx="1142857" cy="1142857"/>
              <a:chOff x="15828571" y="5306477"/>
              <a:chExt cx="1142857" cy="114285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828571" y="5306477"/>
                <a:ext cx="1142857" cy="114285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628571" y="5001716"/>
              <a:ext cx="876190" cy="876190"/>
              <a:chOff x="14628571" y="5001716"/>
              <a:chExt cx="876190" cy="87619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628571" y="5001716"/>
                <a:ext cx="876190" cy="876190"/>
              </a:xfrm>
              <a:prstGeom prst="rect">
                <a:avLst/>
              </a:prstGeom>
            </p:spPr>
          </p:pic>
        </p:grp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D400F1-3DD4-9657-13BC-60CB7874A0E8}"/>
              </a:ext>
            </a:extLst>
          </p:cNvPr>
          <p:cNvSpPr/>
          <p:nvPr/>
        </p:nvSpPr>
        <p:spPr>
          <a:xfrm>
            <a:off x="9254319" y="1666307"/>
            <a:ext cx="8610600" cy="6953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C00000"/>
                </a:solidFill>
                <a:latin typeface="Whitney"/>
              </a:rPr>
              <a:t>Tower</a:t>
            </a:r>
            <a:br>
              <a:rPr lang="en-US" altLang="ko-KR" sz="3000" b="1" i="0" dirty="0">
                <a:solidFill>
                  <a:schemeClr val="bg1"/>
                </a:solidFill>
                <a:effectLst/>
                <a:latin typeface="Whitney"/>
              </a:rPr>
            </a:br>
            <a:r>
              <a:rPr lang="ko-KR" altLang="en-US" sz="3000" b="1" dirty="0">
                <a:solidFill>
                  <a:schemeClr val="tx1"/>
                </a:solidFill>
                <a:latin typeface="Whitney"/>
              </a:rPr>
              <a:t>타워 공격 감지</a:t>
            </a:r>
            <a:r>
              <a:rPr lang="en-US" altLang="ko-KR" sz="3000" b="1" dirty="0">
                <a:solidFill>
                  <a:schemeClr val="tx1"/>
                </a:solidFill>
                <a:latin typeface="Whitney"/>
              </a:rPr>
              <a:t>, </a:t>
            </a:r>
            <a:r>
              <a:rPr lang="ko-KR" altLang="en-US" sz="3000" b="1" dirty="0">
                <a:solidFill>
                  <a:schemeClr val="tx1"/>
                </a:solidFill>
                <a:latin typeface="Whitney"/>
              </a:rPr>
              <a:t>회전</a:t>
            </a:r>
            <a:r>
              <a:rPr lang="en-US" altLang="ko-KR" sz="3000" b="1" dirty="0">
                <a:solidFill>
                  <a:schemeClr val="tx1"/>
                </a:solidFill>
                <a:latin typeface="Whitney"/>
              </a:rPr>
              <a:t>, </a:t>
            </a:r>
            <a:r>
              <a:rPr lang="ko-KR" altLang="en-US" sz="3000" b="1" dirty="0">
                <a:solidFill>
                  <a:schemeClr val="tx1"/>
                </a:solidFill>
                <a:latin typeface="Whitney"/>
              </a:rPr>
              <a:t>투사체 발사 등 타워 담당</a:t>
            </a:r>
            <a:endParaRPr lang="en-US" altLang="ko-KR" sz="3000" b="1" i="0" dirty="0">
              <a:solidFill>
                <a:schemeClr val="tx1"/>
              </a:solidFill>
              <a:effectLst/>
              <a:latin typeface="Whitney"/>
            </a:endParaRPr>
          </a:p>
          <a:p>
            <a:pPr algn="ctr"/>
            <a:br>
              <a:rPr lang="en-US" altLang="ko-KR" sz="3000" b="1" i="0" dirty="0">
                <a:solidFill>
                  <a:schemeClr val="bg1"/>
                </a:solidFill>
                <a:effectLst/>
                <a:latin typeface="Whitney"/>
              </a:rPr>
            </a:br>
            <a:r>
              <a:rPr lang="en-US" altLang="ko-KR" sz="3000" b="1" i="0" dirty="0">
                <a:solidFill>
                  <a:srgbClr val="C00000"/>
                </a:solidFill>
                <a:effectLst/>
                <a:latin typeface="Whitney"/>
              </a:rPr>
              <a:t>Monster</a:t>
            </a:r>
            <a:br>
              <a:rPr lang="en-US" altLang="ko-KR" sz="3000" b="1" i="0" dirty="0">
                <a:solidFill>
                  <a:schemeClr val="bg1"/>
                </a:solidFill>
                <a:effectLst/>
                <a:latin typeface="Whitney"/>
              </a:rPr>
            </a:br>
            <a:r>
              <a:rPr lang="ko-KR" altLang="en-US" sz="3000" b="1" i="0" dirty="0">
                <a:solidFill>
                  <a:schemeClr val="tx1"/>
                </a:solidFill>
                <a:effectLst/>
                <a:latin typeface="Whitney"/>
              </a:rPr>
              <a:t>몬스터 피격</a:t>
            </a:r>
            <a:r>
              <a:rPr lang="en-US" altLang="ko-KR" sz="3000" b="1" i="0" dirty="0">
                <a:solidFill>
                  <a:schemeClr val="tx1"/>
                </a:solidFill>
                <a:effectLst/>
                <a:latin typeface="Whitney"/>
              </a:rPr>
              <a:t>, </a:t>
            </a:r>
            <a:r>
              <a:rPr lang="ko-KR" altLang="en-US" sz="3000" b="1" i="0" dirty="0">
                <a:solidFill>
                  <a:schemeClr val="tx1"/>
                </a:solidFill>
                <a:effectLst/>
                <a:latin typeface="Whitney"/>
              </a:rPr>
              <a:t>이동</a:t>
            </a:r>
            <a:r>
              <a:rPr lang="en-US" altLang="ko-KR" sz="3000" b="1" i="0" dirty="0">
                <a:solidFill>
                  <a:schemeClr val="tx1"/>
                </a:solidFill>
                <a:effectLst/>
                <a:latin typeface="Whitney"/>
              </a:rPr>
              <a:t>, </a:t>
            </a:r>
            <a:r>
              <a:rPr lang="ko-KR" altLang="en-US" sz="3000" b="1" i="0" dirty="0">
                <a:solidFill>
                  <a:schemeClr val="tx1"/>
                </a:solidFill>
                <a:effectLst/>
                <a:latin typeface="Whitney"/>
              </a:rPr>
              <a:t>공격 등의 몬스터 행동 담당</a:t>
            </a:r>
            <a:endParaRPr lang="en-US" altLang="ko-KR" sz="3000" b="1" i="0" dirty="0">
              <a:solidFill>
                <a:schemeClr val="tx1"/>
              </a:solidFill>
              <a:effectLst/>
              <a:latin typeface="Whitney"/>
            </a:endParaRPr>
          </a:p>
          <a:p>
            <a:pPr algn="ctr"/>
            <a:br>
              <a:rPr lang="en-US" altLang="ko-KR" sz="3000" b="1" i="0" dirty="0">
                <a:solidFill>
                  <a:schemeClr val="bg1"/>
                </a:solidFill>
                <a:effectLst/>
                <a:latin typeface="Whitney"/>
              </a:rPr>
            </a:br>
            <a:r>
              <a:rPr lang="en-US" altLang="ko-KR" sz="3000" b="1" i="0" dirty="0" err="1">
                <a:solidFill>
                  <a:srgbClr val="C00000"/>
                </a:solidFill>
                <a:effectLst/>
                <a:latin typeface="Whitney"/>
              </a:rPr>
              <a:t>ArtificalMovement</a:t>
            </a:r>
            <a:br>
              <a:rPr lang="en-US" altLang="ko-KR" sz="3000" b="1" i="0" dirty="0">
                <a:solidFill>
                  <a:schemeClr val="bg1"/>
                </a:solidFill>
                <a:effectLst/>
                <a:latin typeface="Whitney"/>
              </a:rPr>
            </a:br>
            <a:r>
              <a:rPr lang="ko-KR" altLang="en-US" sz="3200" b="1" dirty="0">
                <a:solidFill>
                  <a:schemeClr val="tx1"/>
                </a:solidFill>
                <a:latin typeface="Whitney"/>
              </a:rPr>
              <a:t>몬스터 실질적인 이동 담당 </a:t>
            </a:r>
            <a:r>
              <a:rPr lang="en-US" altLang="ko-KR" sz="3200" b="1" dirty="0">
                <a:solidFill>
                  <a:schemeClr val="tx1"/>
                </a:solidFill>
                <a:latin typeface="Whitney"/>
              </a:rPr>
              <a:t>(</a:t>
            </a:r>
            <a:r>
              <a:rPr lang="ko-KR" altLang="en-US" sz="3200" b="1" dirty="0">
                <a:solidFill>
                  <a:schemeClr val="tx1"/>
                </a:solidFill>
                <a:latin typeface="Whitney"/>
              </a:rPr>
              <a:t>이동 </a:t>
            </a:r>
            <a:r>
              <a:rPr lang="en-US" altLang="ko-KR" sz="3200" b="1" dirty="0">
                <a:solidFill>
                  <a:schemeClr val="tx1"/>
                </a:solidFill>
                <a:latin typeface="Whitney"/>
              </a:rPr>
              <a:t>AI)</a:t>
            </a:r>
            <a:r>
              <a:rPr lang="en-US" altLang="ko-KR" sz="3200" b="1" i="0" dirty="0">
                <a:solidFill>
                  <a:srgbClr val="DCDDDE"/>
                </a:solidFill>
                <a:effectLst/>
                <a:latin typeface="Whitney"/>
              </a:rPr>
              <a:t>.</a:t>
            </a:r>
          </a:p>
          <a:p>
            <a:pPr algn="ctr"/>
            <a:endParaRPr lang="en-US" altLang="ko-KR" sz="3000" b="1" i="0" dirty="0">
              <a:solidFill>
                <a:schemeClr val="bg1"/>
              </a:solidFill>
              <a:effectLst/>
              <a:latin typeface="Whitney"/>
            </a:endParaRPr>
          </a:p>
          <a:p>
            <a:pPr algn="ctr"/>
            <a:r>
              <a:rPr lang="en-US" altLang="ko-KR" sz="3000" b="1" dirty="0" err="1">
                <a:solidFill>
                  <a:srgbClr val="C00000"/>
                </a:solidFill>
              </a:rPr>
              <a:t>AAtackBehaviour</a:t>
            </a:r>
            <a:endParaRPr lang="en-US" altLang="ko-KR" sz="3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3000" b="1" dirty="0">
                <a:solidFill>
                  <a:schemeClr val="tx1"/>
                </a:solidFill>
              </a:rPr>
              <a:t>공격 상태 인식</a:t>
            </a:r>
            <a:r>
              <a:rPr lang="en-US" altLang="ko-KR" sz="3000" b="1" dirty="0">
                <a:solidFill>
                  <a:schemeClr val="tx1"/>
                </a:solidFill>
              </a:rPr>
              <a:t>, </a:t>
            </a:r>
            <a:r>
              <a:rPr lang="ko-KR" altLang="en-US" sz="3000" b="1" dirty="0">
                <a:solidFill>
                  <a:schemeClr val="tx1"/>
                </a:solidFill>
              </a:rPr>
              <a:t>공격 진행을 담고 있는 추상 클래스</a:t>
            </a:r>
            <a:br>
              <a:rPr lang="en-US" altLang="ko-KR" sz="3000" b="1" dirty="0">
                <a:solidFill>
                  <a:schemeClr val="tx1"/>
                </a:solidFill>
              </a:rPr>
            </a:br>
            <a:br>
              <a:rPr lang="en-US" altLang="ko-KR" sz="3000" b="1" dirty="0">
                <a:solidFill>
                  <a:schemeClr val="tx1"/>
                </a:solidFill>
              </a:rPr>
            </a:br>
            <a:r>
              <a:rPr lang="en-US" altLang="ko-KR" sz="3000" b="1" dirty="0" err="1">
                <a:solidFill>
                  <a:srgbClr val="C00000"/>
                </a:solidFill>
              </a:rPr>
              <a:t>ArtiicalProjectile</a:t>
            </a:r>
            <a:br>
              <a:rPr lang="en-US" altLang="ko-KR" sz="3000" b="1" dirty="0">
                <a:solidFill>
                  <a:schemeClr val="tx1"/>
                </a:solidFill>
              </a:rPr>
            </a:br>
            <a:r>
              <a:rPr lang="ko-KR" altLang="en-US" sz="3000" b="1" dirty="0">
                <a:solidFill>
                  <a:schemeClr val="tx1"/>
                </a:solidFill>
              </a:rPr>
              <a:t>공격상태시 투사체 발사 관련 클래스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757F26-448E-9CC1-F1CC-3B34A3DC01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434" y="2001466"/>
            <a:ext cx="8959980" cy="62827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E637376-5D2F-D039-C29B-10B7988B7B1C}"/>
              </a:ext>
            </a:extLst>
          </p:cNvPr>
          <p:cNvSpPr txBox="1"/>
          <p:nvPr/>
        </p:nvSpPr>
        <p:spPr>
          <a:xfrm>
            <a:off x="152400" y="586447"/>
            <a:ext cx="717273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500" b="1" dirty="0">
                <a:latin typeface="+mj-ea"/>
                <a:ea typeface="+mj-ea"/>
              </a:rPr>
              <a:t>엔티티 관련 스크립트</a:t>
            </a:r>
          </a:p>
        </p:txBody>
      </p:sp>
    </p:spTree>
    <p:extLst>
      <p:ext uri="{BB962C8B-B14F-4D97-AF65-F5344CB8AC3E}">
        <p14:creationId xmlns:p14="http://schemas.microsoft.com/office/powerpoint/2010/main" val="2707843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66667" y="2658858"/>
            <a:ext cx="1142857" cy="1142857"/>
            <a:chOff x="3066667" y="2658858"/>
            <a:chExt cx="1142857" cy="1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66667" y="2658858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28571" y="5001716"/>
            <a:ext cx="2342857" cy="1447619"/>
            <a:chOff x="14628571" y="5001716"/>
            <a:chExt cx="2342857" cy="14476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628571" y="5001716"/>
              <a:ext cx="876190" cy="876190"/>
              <a:chOff x="14628571" y="5001716"/>
              <a:chExt cx="876190" cy="87619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628571" y="5001716"/>
                <a:ext cx="876190" cy="87619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828571" y="5306477"/>
              <a:ext cx="1142857" cy="1142857"/>
              <a:chOff x="15828571" y="5306477"/>
              <a:chExt cx="1142857" cy="114285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828571" y="5306477"/>
                <a:ext cx="1142857" cy="114285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628571" y="5001716"/>
              <a:ext cx="876190" cy="876190"/>
              <a:chOff x="14628571" y="5001716"/>
              <a:chExt cx="876190" cy="87619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628571" y="5001716"/>
                <a:ext cx="876190" cy="876190"/>
              </a:xfrm>
              <a:prstGeom prst="rect">
                <a:avLst/>
              </a:prstGeom>
            </p:spPr>
          </p:pic>
        </p:grp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D400F1-3DD4-9657-13BC-60CB7874A0E8}"/>
              </a:ext>
            </a:extLst>
          </p:cNvPr>
          <p:cNvSpPr/>
          <p:nvPr/>
        </p:nvSpPr>
        <p:spPr>
          <a:xfrm>
            <a:off x="9254319" y="1666307"/>
            <a:ext cx="8610600" cy="6953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rgbClr val="C00000"/>
                </a:solidFill>
                <a:latin typeface="Whitney"/>
              </a:rPr>
              <a:t>Tower</a:t>
            </a:r>
            <a:br>
              <a:rPr lang="en-US" altLang="ko-KR" sz="3000" b="1" i="0" dirty="0">
                <a:solidFill>
                  <a:schemeClr val="bg1"/>
                </a:solidFill>
                <a:effectLst/>
                <a:latin typeface="Whitney"/>
              </a:rPr>
            </a:br>
            <a:r>
              <a:rPr lang="ko-KR" altLang="en-US" sz="3000" b="1" dirty="0">
                <a:solidFill>
                  <a:schemeClr val="tx1"/>
                </a:solidFill>
                <a:latin typeface="Whitney"/>
              </a:rPr>
              <a:t>타워 공격 감지</a:t>
            </a:r>
            <a:r>
              <a:rPr lang="en-US" altLang="ko-KR" sz="3000" b="1" dirty="0">
                <a:solidFill>
                  <a:schemeClr val="tx1"/>
                </a:solidFill>
                <a:latin typeface="Whitney"/>
              </a:rPr>
              <a:t>, </a:t>
            </a:r>
            <a:r>
              <a:rPr lang="ko-KR" altLang="en-US" sz="3000" b="1" dirty="0">
                <a:solidFill>
                  <a:schemeClr val="tx1"/>
                </a:solidFill>
                <a:latin typeface="Whitney"/>
              </a:rPr>
              <a:t>회전</a:t>
            </a:r>
            <a:r>
              <a:rPr lang="en-US" altLang="ko-KR" sz="3000" b="1" dirty="0">
                <a:solidFill>
                  <a:schemeClr val="tx1"/>
                </a:solidFill>
                <a:latin typeface="Whitney"/>
              </a:rPr>
              <a:t>, </a:t>
            </a:r>
            <a:r>
              <a:rPr lang="ko-KR" altLang="en-US" sz="3000" b="1" dirty="0">
                <a:solidFill>
                  <a:schemeClr val="tx1"/>
                </a:solidFill>
                <a:latin typeface="Whitney"/>
              </a:rPr>
              <a:t>투사체 발사 등 타워 담당</a:t>
            </a:r>
            <a:endParaRPr lang="en-US" altLang="ko-KR" sz="3000" b="1" i="0" dirty="0">
              <a:solidFill>
                <a:schemeClr val="tx1"/>
              </a:solidFill>
              <a:effectLst/>
              <a:latin typeface="Whitney"/>
            </a:endParaRPr>
          </a:p>
          <a:p>
            <a:pPr algn="ctr"/>
            <a:br>
              <a:rPr lang="en-US" altLang="ko-KR" sz="3000" b="1" i="0" dirty="0">
                <a:solidFill>
                  <a:schemeClr val="bg1"/>
                </a:solidFill>
                <a:effectLst/>
                <a:latin typeface="Whitney"/>
              </a:rPr>
            </a:br>
            <a:r>
              <a:rPr lang="en-US" altLang="ko-KR" sz="3000" b="1" i="0" dirty="0">
                <a:solidFill>
                  <a:srgbClr val="C00000"/>
                </a:solidFill>
                <a:effectLst/>
                <a:latin typeface="Whitney"/>
              </a:rPr>
              <a:t>Monster</a:t>
            </a:r>
            <a:br>
              <a:rPr lang="en-US" altLang="ko-KR" sz="3000" b="1" i="0" dirty="0">
                <a:solidFill>
                  <a:schemeClr val="bg1"/>
                </a:solidFill>
                <a:effectLst/>
                <a:latin typeface="Whitney"/>
              </a:rPr>
            </a:br>
            <a:r>
              <a:rPr lang="ko-KR" altLang="en-US" sz="3000" b="1" i="0" dirty="0">
                <a:solidFill>
                  <a:schemeClr val="tx1"/>
                </a:solidFill>
                <a:effectLst/>
                <a:latin typeface="Whitney"/>
              </a:rPr>
              <a:t>몬스터 피격</a:t>
            </a:r>
            <a:r>
              <a:rPr lang="en-US" altLang="ko-KR" sz="3000" b="1" i="0" dirty="0">
                <a:solidFill>
                  <a:schemeClr val="tx1"/>
                </a:solidFill>
                <a:effectLst/>
                <a:latin typeface="Whitney"/>
              </a:rPr>
              <a:t>, </a:t>
            </a:r>
            <a:r>
              <a:rPr lang="ko-KR" altLang="en-US" sz="3000" b="1" i="0" dirty="0">
                <a:solidFill>
                  <a:schemeClr val="tx1"/>
                </a:solidFill>
                <a:effectLst/>
                <a:latin typeface="Whitney"/>
              </a:rPr>
              <a:t>이동</a:t>
            </a:r>
            <a:r>
              <a:rPr lang="en-US" altLang="ko-KR" sz="3000" b="1" i="0" dirty="0">
                <a:solidFill>
                  <a:schemeClr val="tx1"/>
                </a:solidFill>
                <a:effectLst/>
                <a:latin typeface="Whitney"/>
              </a:rPr>
              <a:t>, </a:t>
            </a:r>
            <a:r>
              <a:rPr lang="ko-KR" altLang="en-US" sz="3000" b="1" i="0" dirty="0">
                <a:solidFill>
                  <a:schemeClr val="tx1"/>
                </a:solidFill>
                <a:effectLst/>
                <a:latin typeface="Whitney"/>
              </a:rPr>
              <a:t>공격 등의 몬스터 행동 담당</a:t>
            </a:r>
            <a:endParaRPr lang="en-US" altLang="ko-KR" sz="3000" b="1" i="0" dirty="0">
              <a:solidFill>
                <a:schemeClr val="tx1"/>
              </a:solidFill>
              <a:effectLst/>
              <a:latin typeface="Whitney"/>
            </a:endParaRPr>
          </a:p>
          <a:p>
            <a:pPr algn="ctr"/>
            <a:br>
              <a:rPr lang="en-US" altLang="ko-KR" sz="3000" b="1" i="0" dirty="0">
                <a:solidFill>
                  <a:schemeClr val="bg1"/>
                </a:solidFill>
                <a:effectLst/>
                <a:latin typeface="Whitney"/>
              </a:rPr>
            </a:br>
            <a:r>
              <a:rPr lang="en-US" altLang="ko-KR" sz="3000" b="1" i="0" dirty="0" err="1">
                <a:solidFill>
                  <a:srgbClr val="C00000"/>
                </a:solidFill>
                <a:effectLst/>
                <a:latin typeface="Whitney"/>
              </a:rPr>
              <a:t>ArtificalMovement</a:t>
            </a:r>
            <a:br>
              <a:rPr lang="en-US" altLang="ko-KR" sz="3000" b="1" i="0" dirty="0">
                <a:solidFill>
                  <a:schemeClr val="bg1"/>
                </a:solidFill>
                <a:effectLst/>
                <a:latin typeface="Whitney"/>
              </a:rPr>
            </a:br>
            <a:r>
              <a:rPr lang="ko-KR" altLang="en-US" sz="3200" b="1" dirty="0">
                <a:solidFill>
                  <a:schemeClr val="tx1"/>
                </a:solidFill>
                <a:latin typeface="Whitney"/>
              </a:rPr>
              <a:t>몬스터 실질적인 이동 담당 </a:t>
            </a:r>
            <a:r>
              <a:rPr lang="en-US" altLang="ko-KR" sz="3200" b="1" dirty="0">
                <a:solidFill>
                  <a:schemeClr val="tx1"/>
                </a:solidFill>
                <a:latin typeface="Whitney"/>
              </a:rPr>
              <a:t>(</a:t>
            </a:r>
            <a:r>
              <a:rPr lang="ko-KR" altLang="en-US" sz="3200" b="1" dirty="0">
                <a:solidFill>
                  <a:schemeClr val="tx1"/>
                </a:solidFill>
                <a:latin typeface="Whitney"/>
              </a:rPr>
              <a:t>이동 </a:t>
            </a:r>
            <a:r>
              <a:rPr lang="en-US" altLang="ko-KR" sz="3200" b="1" dirty="0">
                <a:solidFill>
                  <a:schemeClr val="tx1"/>
                </a:solidFill>
                <a:latin typeface="Whitney"/>
              </a:rPr>
              <a:t>AI)</a:t>
            </a:r>
            <a:r>
              <a:rPr lang="en-US" altLang="ko-KR" sz="3200" b="1" i="0" dirty="0">
                <a:solidFill>
                  <a:srgbClr val="DCDDDE"/>
                </a:solidFill>
                <a:effectLst/>
                <a:latin typeface="Whitney"/>
              </a:rPr>
              <a:t>.</a:t>
            </a:r>
          </a:p>
          <a:p>
            <a:pPr algn="ctr"/>
            <a:endParaRPr lang="en-US" altLang="ko-KR" sz="3000" b="1" i="0" dirty="0">
              <a:solidFill>
                <a:schemeClr val="bg1"/>
              </a:solidFill>
              <a:effectLst/>
              <a:latin typeface="Whitney"/>
            </a:endParaRPr>
          </a:p>
          <a:p>
            <a:pPr algn="ctr"/>
            <a:r>
              <a:rPr lang="en-US" altLang="ko-KR" sz="3000" b="1" dirty="0" err="1">
                <a:solidFill>
                  <a:srgbClr val="C00000"/>
                </a:solidFill>
              </a:rPr>
              <a:t>AAtackBehaviour</a:t>
            </a:r>
            <a:endParaRPr lang="en-US" altLang="ko-KR" sz="3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3000" b="1" dirty="0">
                <a:solidFill>
                  <a:schemeClr val="tx1"/>
                </a:solidFill>
              </a:rPr>
              <a:t>공격 상태 인식</a:t>
            </a:r>
            <a:r>
              <a:rPr lang="en-US" altLang="ko-KR" sz="3000" b="1" dirty="0">
                <a:solidFill>
                  <a:schemeClr val="tx1"/>
                </a:solidFill>
              </a:rPr>
              <a:t>, </a:t>
            </a:r>
            <a:r>
              <a:rPr lang="ko-KR" altLang="en-US" sz="3000" b="1" dirty="0">
                <a:solidFill>
                  <a:schemeClr val="tx1"/>
                </a:solidFill>
              </a:rPr>
              <a:t>공격 진행을 담고 있는 추상 클래스</a:t>
            </a:r>
            <a:br>
              <a:rPr lang="en-US" altLang="ko-KR" sz="3000" b="1" dirty="0">
                <a:solidFill>
                  <a:schemeClr val="tx1"/>
                </a:solidFill>
              </a:rPr>
            </a:br>
            <a:br>
              <a:rPr lang="en-US" altLang="ko-KR" sz="3000" b="1" dirty="0">
                <a:solidFill>
                  <a:schemeClr val="tx1"/>
                </a:solidFill>
              </a:rPr>
            </a:br>
            <a:r>
              <a:rPr lang="en-US" altLang="ko-KR" sz="3000" b="1" dirty="0" err="1">
                <a:solidFill>
                  <a:srgbClr val="C00000"/>
                </a:solidFill>
              </a:rPr>
              <a:t>ArtiicalProjectile</a:t>
            </a:r>
            <a:br>
              <a:rPr lang="en-US" altLang="ko-KR" sz="3000" b="1" dirty="0">
                <a:solidFill>
                  <a:schemeClr val="tx1"/>
                </a:solidFill>
              </a:rPr>
            </a:br>
            <a:r>
              <a:rPr lang="ko-KR" altLang="en-US" sz="3000" b="1" dirty="0">
                <a:solidFill>
                  <a:schemeClr val="tx1"/>
                </a:solidFill>
              </a:rPr>
              <a:t>공격상태시 투사체 발사 관련 클래스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757F26-448E-9CC1-F1CC-3B34A3DC01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434" y="2001466"/>
            <a:ext cx="8959980" cy="62827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E637376-5D2F-D039-C29B-10B7988B7B1C}"/>
              </a:ext>
            </a:extLst>
          </p:cNvPr>
          <p:cNvSpPr txBox="1"/>
          <p:nvPr/>
        </p:nvSpPr>
        <p:spPr>
          <a:xfrm>
            <a:off x="152400" y="586447"/>
            <a:ext cx="717273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500" b="1" dirty="0">
                <a:latin typeface="+mj-ea"/>
                <a:ea typeface="+mj-ea"/>
              </a:rPr>
              <a:t>엔티티 관련 스크립트</a:t>
            </a:r>
          </a:p>
        </p:txBody>
      </p:sp>
    </p:spTree>
    <p:extLst>
      <p:ext uri="{BB962C8B-B14F-4D97-AF65-F5344CB8AC3E}">
        <p14:creationId xmlns:p14="http://schemas.microsoft.com/office/powerpoint/2010/main" val="993934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66667" y="2658858"/>
            <a:ext cx="1142857" cy="1142857"/>
            <a:chOff x="3066667" y="2658858"/>
            <a:chExt cx="1142857" cy="1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66667" y="2658858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28571" y="5001716"/>
            <a:ext cx="2342857" cy="1447619"/>
            <a:chOff x="14628571" y="5001716"/>
            <a:chExt cx="2342857" cy="14476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628571" y="5001716"/>
              <a:ext cx="876190" cy="876190"/>
              <a:chOff x="14628571" y="5001716"/>
              <a:chExt cx="876190" cy="87619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628571" y="5001716"/>
                <a:ext cx="876190" cy="87619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828571" y="5306477"/>
              <a:ext cx="1142857" cy="1142857"/>
              <a:chOff x="15828571" y="5306477"/>
              <a:chExt cx="1142857" cy="114285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828571" y="5306477"/>
                <a:ext cx="1142857" cy="114285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628571" y="5001716"/>
              <a:ext cx="876190" cy="876190"/>
              <a:chOff x="14628571" y="5001716"/>
              <a:chExt cx="876190" cy="87619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628571" y="5001716"/>
                <a:ext cx="876190" cy="876190"/>
              </a:xfrm>
              <a:prstGeom prst="rect">
                <a:avLst/>
              </a:prstGeom>
            </p:spPr>
          </p:pic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0A38A13-C242-4A93-136C-EF6FCD6404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918" y="3243733"/>
            <a:ext cx="10139082" cy="69100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3C6470C-C1D4-3287-4E23-1805F9BAD4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650" y="88007"/>
            <a:ext cx="7543800" cy="306771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C9068DF-E598-B294-210C-EA21C868255E}"/>
              </a:ext>
            </a:extLst>
          </p:cNvPr>
          <p:cNvSpPr/>
          <p:nvPr/>
        </p:nvSpPr>
        <p:spPr>
          <a:xfrm>
            <a:off x="8574741" y="480519"/>
            <a:ext cx="7010400" cy="20203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>
                <a:solidFill>
                  <a:schemeClr val="tx1"/>
                </a:solidFill>
              </a:rPr>
              <a:t>X</a:t>
            </a:r>
            <a:r>
              <a:rPr lang="ko-KR" altLang="en-US" sz="3000" b="1" dirty="0">
                <a:solidFill>
                  <a:schemeClr val="tx1"/>
                </a:solidFill>
              </a:rPr>
              <a:t>길이</a:t>
            </a:r>
            <a:r>
              <a:rPr lang="en-US" altLang="ko-KR" sz="3000" b="1" dirty="0">
                <a:solidFill>
                  <a:schemeClr val="tx1"/>
                </a:solidFill>
              </a:rPr>
              <a:t>, y</a:t>
            </a:r>
            <a:r>
              <a:rPr lang="ko-KR" altLang="en-US" sz="3000" b="1" dirty="0">
                <a:solidFill>
                  <a:schemeClr val="tx1"/>
                </a:solidFill>
              </a:rPr>
              <a:t>길이</a:t>
            </a:r>
            <a:r>
              <a:rPr lang="en-US" altLang="ko-KR" sz="3000" b="1" dirty="0">
                <a:solidFill>
                  <a:schemeClr val="tx1"/>
                </a:solidFill>
              </a:rPr>
              <a:t>, </a:t>
            </a:r>
            <a:r>
              <a:rPr lang="ko-KR" altLang="en-US" sz="3000" b="1" dirty="0">
                <a:solidFill>
                  <a:schemeClr val="tx1"/>
                </a:solidFill>
              </a:rPr>
              <a:t>셀 크기를 매개변수로</a:t>
            </a:r>
            <a:br>
              <a:rPr lang="en-US" altLang="ko-KR" sz="3000" b="1" dirty="0">
                <a:solidFill>
                  <a:schemeClr val="tx1"/>
                </a:solidFill>
              </a:rPr>
            </a:br>
            <a:r>
              <a:rPr lang="ko-KR" altLang="en-US" sz="3000" b="1" dirty="0">
                <a:solidFill>
                  <a:schemeClr val="tx1"/>
                </a:solidFill>
              </a:rPr>
              <a:t>원하는 개수의</a:t>
            </a:r>
            <a:br>
              <a:rPr lang="en-US" altLang="ko-KR" sz="3000" b="1" dirty="0">
                <a:solidFill>
                  <a:schemeClr val="tx1"/>
                </a:solidFill>
              </a:rPr>
            </a:br>
            <a:r>
              <a:rPr lang="en-US" altLang="ko-KR" sz="3000" b="1" dirty="0">
                <a:solidFill>
                  <a:schemeClr val="tx1"/>
                </a:solidFill>
              </a:rPr>
              <a:t>Cell </a:t>
            </a:r>
            <a:r>
              <a:rPr lang="ko-KR" altLang="en-US" sz="3000" b="1" dirty="0">
                <a:solidFill>
                  <a:schemeClr val="tx1"/>
                </a:solidFill>
              </a:rPr>
              <a:t>오브젝트 생성</a:t>
            </a:r>
            <a:r>
              <a:rPr lang="en-US" altLang="ko-KR" sz="3000" b="1" dirty="0">
                <a:solidFill>
                  <a:schemeClr val="tx1"/>
                </a:solidFill>
              </a:rPr>
              <a:t>(</a:t>
            </a:r>
            <a:r>
              <a:rPr lang="en-US" altLang="ko-KR" sz="3000" b="1" dirty="0" err="1">
                <a:solidFill>
                  <a:schemeClr val="tx1"/>
                </a:solidFill>
              </a:rPr>
              <a:t>CreateCell</a:t>
            </a:r>
            <a:r>
              <a:rPr lang="en-US" altLang="ko-KR" sz="3000" b="1" dirty="0">
                <a:solidFill>
                  <a:schemeClr val="tx1"/>
                </a:solidFill>
              </a:rPr>
              <a:t>())</a:t>
            </a:r>
            <a:endParaRPr lang="ko-KR" altLang="en-US" sz="3000" b="1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8A4C1B-D04B-391B-1269-C107105F81EF}"/>
              </a:ext>
            </a:extLst>
          </p:cNvPr>
          <p:cNvSpPr/>
          <p:nvPr/>
        </p:nvSpPr>
        <p:spPr>
          <a:xfrm>
            <a:off x="11123371" y="4174255"/>
            <a:ext cx="7010400" cy="43982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Tx/>
              <a:buChar char="-"/>
            </a:pPr>
            <a:r>
              <a:rPr lang="ko-KR" altLang="en-US" sz="3000" b="1" dirty="0">
                <a:solidFill>
                  <a:schemeClr val="tx1"/>
                </a:solidFill>
              </a:rPr>
              <a:t>확률에 </a:t>
            </a:r>
            <a:r>
              <a:rPr lang="ko-KR" altLang="en-US" sz="3000" b="1" dirty="0" err="1">
                <a:solidFill>
                  <a:schemeClr val="tx1"/>
                </a:solidFill>
              </a:rPr>
              <a:t>따라레드</a:t>
            </a:r>
            <a:r>
              <a:rPr lang="ko-KR" altLang="en-US" sz="3000" b="1" dirty="0">
                <a:solidFill>
                  <a:schemeClr val="tx1"/>
                </a:solidFill>
              </a:rPr>
              <a:t> 존과</a:t>
            </a:r>
            <a:r>
              <a:rPr lang="en-US" altLang="ko-KR" sz="3000" b="1" dirty="0">
                <a:solidFill>
                  <a:schemeClr val="tx1"/>
                </a:solidFill>
              </a:rPr>
              <a:t> </a:t>
            </a:r>
            <a:r>
              <a:rPr lang="ko-KR" altLang="en-US" sz="3000" b="1" dirty="0" err="1">
                <a:solidFill>
                  <a:schemeClr val="tx1"/>
                </a:solidFill>
              </a:rPr>
              <a:t>블루존을</a:t>
            </a:r>
            <a:r>
              <a:rPr lang="ko-KR" altLang="en-US" sz="3000" b="1" dirty="0">
                <a:solidFill>
                  <a:schemeClr val="tx1"/>
                </a:solidFill>
              </a:rPr>
              <a:t> 생성</a:t>
            </a:r>
            <a:endParaRPr lang="en-US" altLang="ko-KR" sz="3000" b="1" dirty="0">
              <a:solidFill>
                <a:schemeClr val="tx1"/>
              </a:solidFill>
            </a:endParaRPr>
          </a:p>
          <a:p>
            <a:pPr algn="ctr"/>
            <a:br>
              <a:rPr lang="en-US" altLang="ko-KR" sz="3000" b="1" dirty="0">
                <a:solidFill>
                  <a:schemeClr val="tx1"/>
                </a:solidFill>
              </a:rPr>
            </a:br>
            <a:r>
              <a:rPr lang="en-US" altLang="ko-KR" sz="3000" b="1" dirty="0">
                <a:solidFill>
                  <a:schemeClr val="tx1"/>
                </a:solidFill>
              </a:rPr>
              <a:t>- </a:t>
            </a:r>
            <a:r>
              <a:rPr lang="ko-KR" altLang="en-US" sz="3000" b="1" dirty="0">
                <a:solidFill>
                  <a:schemeClr val="tx1"/>
                </a:solidFill>
              </a:rPr>
              <a:t>그 외에는 기본 셀 생성</a:t>
            </a:r>
            <a:endParaRPr lang="en-US" altLang="ko-KR" sz="3000" b="1" dirty="0">
              <a:solidFill>
                <a:schemeClr val="tx1"/>
              </a:solidFill>
            </a:endParaRPr>
          </a:p>
          <a:p>
            <a:pPr algn="ctr"/>
            <a:br>
              <a:rPr lang="en-US" altLang="ko-KR" sz="3000" b="1" dirty="0">
                <a:solidFill>
                  <a:schemeClr val="tx1"/>
                </a:solidFill>
              </a:rPr>
            </a:br>
            <a:r>
              <a:rPr lang="en-US" altLang="ko-KR" sz="3000" b="1" dirty="0">
                <a:solidFill>
                  <a:schemeClr val="tx1"/>
                </a:solidFill>
              </a:rPr>
              <a:t>- </a:t>
            </a:r>
            <a:r>
              <a:rPr lang="en-US" altLang="ko-KR" sz="3000" b="1" dirty="0" err="1">
                <a:solidFill>
                  <a:schemeClr val="tx1"/>
                </a:solidFill>
              </a:rPr>
              <a:t>CellSize</a:t>
            </a:r>
            <a:r>
              <a:rPr lang="ko-KR" altLang="en-US" sz="3000" b="1" dirty="0">
                <a:solidFill>
                  <a:schemeClr val="tx1"/>
                </a:solidFill>
              </a:rPr>
              <a:t>에 따라 </a:t>
            </a:r>
            <a:r>
              <a:rPr lang="ko-KR" altLang="en-US" sz="3000" b="1" dirty="0" err="1">
                <a:solidFill>
                  <a:schemeClr val="tx1"/>
                </a:solidFill>
              </a:rPr>
              <a:t>맞춰줌</a:t>
            </a:r>
            <a:endParaRPr lang="ko-KR" altLang="en-US" sz="3000" b="1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72820A-3A9C-4719-0EAB-BDFC101901FF}"/>
              </a:ext>
            </a:extLst>
          </p:cNvPr>
          <p:cNvSpPr txBox="1"/>
          <p:nvPr/>
        </p:nvSpPr>
        <p:spPr>
          <a:xfrm>
            <a:off x="10823696" y="2858959"/>
            <a:ext cx="513677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500" b="1" dirty="0" err="1">
                <a:solidFill>
                  <a:srgbClr val="FF0000"/>
                </a:solidFill>
                <a:latin typeface="+mj-ea"/>
                <a:ea typeface="+mj-ea"/>
              </a:rPr>
              <a:t>FieldManager.cs</a:t>
            </a:r>
            <a:endParaRPr lang="ko-KR" altLang="en-US" sz="55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42812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66667" y="2658858"/>
            <a:ext cx="1142857" cy="1142857"/>
            <a:chOff x="3066667" y="2658858"/>
            <a:chExt cx="1142857" cy="1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66667" y="2658858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28571" y="5001716"/>
            <a:ext cx="2342857" cy="1447619"/>
            <a:chOff x="14628571" y="5001716"/>
            <a:chExt cx="2342857" cy="14476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628571" y="5001716"/>
              <a:ext cx="876190" cy="876190"/>
              <a:chOff x="14628571" y="5001716"/>
              <a:chExt cx="876190" cy="87619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628571" y="5001716"/>
                <a:ext cx="876190" cy="87619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828571" y="5306477"/>
              <a:ext cx="1142857" cy="1142857"/>
              <a:chOff x="15828571" y="5306477"/>
              <a:chExt cx="1142857" cy="114285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828571" y="5306477"/>
                <a:ext cx="1142857" cy="114285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628571" y="5001716"/>
              <a:ext cx="876190" cy="876190"/>
              <a:chOff x="14628571" y="5001716"/>
              <a:chExt cx="876190" cy="87619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628571" y="5001716"/>
                <a:ext cx="876190" cy="876190"/>
              </a:xfrm>
              <a:prstGeom prst="rect">
                <a:avLst/>
              </a:prstGeom>
            </p:spPr>
          </p:pic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572820A-3A9C-4719-0EAB-BDFC101901FF}"/>
              </a:ext>
            </a:extLst>
          </p:cNvPr>
          <p:cNvSpPr txBox="1"/>
          <p:nvPr/>
        </p:nvSpPr>
        <p:spPr>
          <a:xfrm>
            <a:off x="14173200" y="342900"/>
            <a:ext cx="513677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500" b="1" dirty="0" err="1">
                <a:solidFill>
                  <a:srgbClr val="FF0000"/>
                </a:solidFill>
                <a:latin typeface="+mj-ea"/>
                <a:ea typeface="+mj-ea"/>
              </a:rPr>
              <a:t>Tower.cs</a:t>
            </a:r>
            <a:endParaRPr lang="ko-KR" altLang="en-US" sz="55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E9548B0-227A-2E73-FB3B-814D771BC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402769"/>
            <a:ext cx="10668000" cy="962211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40831DB-212A-FF1A-A760-E966CED72E75}"/>
              </a:ext>
            </a:extLst>
          </p:cNvPr>
          <p:cNvSpPr/>
          <p:nvPr/>
        </p:nvSpPr>
        <p:spPr>
          <a:xfrm>
            <a:off x="11123371" y="4174255"/>
            <a:ext cx="7010400" cy="43982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 err="1">
                <a:solidFill>
                  <a:srgbClr val="0070C0"/>
                </a:solidFill>
              </a:rPr>
              <a:t>UpdateTarget</a:t>
            </a:r>
            <a:r>
              <a:rPr lang="en-US" altLang="ko-KR" sz="3000" b="1" dirty="0">
                <a:solidFill>
                  <a:srgbClr val="0070C0"/>
                </a:solidFill>
              </a:rPr>
              <a:t>()</a:t>
            </a:r>
            <a:br>
              <a:rPr lang="en-US" altLang="ko-KR" sz="3000" b="1" dirty="0">
                <a:solidFill>
                  <a:schemeClr val="tx1"/>
                </a:solidFill>
              </a:rPr>
            </a:br>
            <a:r>
              <a:rPr lang="en-US" altLang="ko-KR" sz="3000" b="1" dirty="0">
                <a:solidFill>
                  <a:schemeClr val="tx1"/>
                </a:solidFill>
              </a:rPr>
              <a:t>- </a:t>
            </a:r>
            <a:r>
              <a:rPr lang="ko-KR" altLang="en-US" sz="3000" b="1" dirty="0">
                <a:solidFill>
                  <a:schemeClr val="tx1"/>
                </a:solidFill>
              </a:rPr>
              <a:t>공격 범위에 주기적인 몬스터 감지 갱신</a:t>
            </a:r>
            <a:br>
              <a:rPr lang="en-US" altLang="ko-KR" sz="3000" b="1" dirty="0">
                <a:solidFill>
                  <a:schemeClr val="tx1"/>
                </a:solidFill>
              </a:rPr>
            </a:br>
            <a:br>
              <a:rPr lang="en-US" altLang="ko-KR" sz="3000" b="1" dirty="0">
                <a:solidFill>
                  <a:schemeClr val="tx1"/>
                </a:solidFill>
              </a:rPr>
            </a:br>
            <a:r>
              <a:rPr lang="en-US" altLang="ko-KR" sz="3000" b="1" dirty="0">
                <a:solidFill>
                  <a:schemeClr val="tx1"/>
                </a:solidFill>
              </a:rPr>
              <a:t>- </a:t>
            </a:r>
            <a:r>
              <a:rPr lang="ko-KR" altLang="en-US" sz="3000" b="1" dirty="0">
                <a:solidFill>
                  <a:schemeClr val="tx1"/>
                </a:solidFill>
              </a:rPr>
              <a:t>범위에 몬스터가 있으면 </a:t>
            </a:r>
            <a:r>
              <a:rPr lang="en-US" altLang="ko-KR" sz="3000" b="1" dirty="0">
                <a:solidFill>
                  <a:schemeClr val="tx1"/>
                </a:solidFill>
              </a:rPr>
              <a:t>ATTACK()</a:t>
            </a:r>
            <a:br>
              <a:rPr lang="en-US" altLang="ko-KR" sz="3000" b="1" dirty="0">
                <a:solidFill>
                  <a:schemeClr val="tx1"/>
                </a:solidFill>
              </a:rPr>
            </a:br>
            <a:r>
              <a:rPr lang="ko-KR" altLang="en-US" sz="3000" b="1" dirty="0">
                <a:solidFill>
                  <a:schemeClr val="tx1"/>
                </a:solidFill>
              </a:rPr>
              <a:t>없으면 </a:t>
            </a:r>
            <a:r>
              <a:rPr lang="en-US" altLang="ko-KR" sz="3000" b="1" dirty="0">
                <a:solidFill>
                  <a:schemeClr val="tx1"/>
                </a:solidFill>
              </a:rPr>
              <a:t>IDLE() </a:t>
            </a:r>
            <a:r>
              <a:rPr lang="ko-KR" altLang="en-US" sz="3000" b="1" dirty="0">
                <a:solidFill>
                  <a:schemeClr val="tx1"/>
                </a:solidFill>
              </a:rPr>
              <a:t>함수 실행</a:t>
            </a:r>
            <a:br>
              <a:rPr lang="en-US" altLang="ko-KR" sz="3000" b="1" dirty="0">
                <a:solidFill>
                  <a:schemeClr val="tx1"/>
                </a:solidFill>
              </a:rPr>
            </a:br>
            <a:br>
              <a:rPr lang="en-US" altLang="ko-KR" sz="3000" b="1" dirty="0">
                <a:solidFill>
                  <a:schemeClr val="tx1"/>
                </a:solidFill>
              </a:rPr>
            </a:br>
            <a:r>
              <a:rPr lang="en-US" altLang="ko-KR" sz="3000" b="1" dirty="0">
                <a:solidFill>
                  <a:schemeClr val="tx1"/>
                </a:solidFill>
              </a:rPr>
              <a:t>- ATTACK(),IDLE()</a:t>
            </a:r>
            <a:r>
              <a:rPr lang="ko-KR" altLang="en-US" sz="3000" b="1" dirty="0">
                <a:solidFill>
                  <a:schemeClr val="tx1"/>
                </a:solidFill>
              </a:rPr>
              <a:t>는 상황에 따른 애니메이션</a:t>
            </a:r>
            <a:endParaRPr lang="en-US" altLang="ko-KR" sz="3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348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929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66667" y="2658858"/>
            <a:ext cx="1142857" cy="1142857"/>
            <a:chOff x="3066667" y="2658858"/>
            <a:chExt cx="1142857" cy="1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66667" y="2658858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28571" y="5001716"/>
            <a:ext cx="2342857" cy="1447619"/>
            <a:chOff x="14628571" y="5001716"/>
            <a:chExt cx="2342857" cy="14476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628571" y="5001716"/>
              <a:ext cx="876190" cy="876190"/>
              <a:chOff x="14628571" y="5001716"/>
              <a:chExt cx="876190" cy="87619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628571" y="5001716"/>
                <a:ext cx="876190" cy="87619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828571" y="5306477"/>
              <a:ext cx="1142857" cy="1142857"/>
              <a:chOff x="15828571" y="5306477"/>
              <a:chExt cx="1142857" cy="114285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828571" y="5306477"/>
                <a:ext cx="1142857" cy="114285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628571" y="5001716"/>
              <a:ext cx="876190" cy="876190"/>
              <a:chOff x="14628571" y="5001716"/>
              <a:chExt cx="876190" cy="87619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628571" y="5001716"/>
                <a:ext cx="876190" cy="876190"/>
              </a:xfrm>
              <a:prstGeom prst="rect">
                <a:avLst/>
              </a:prstGeom>
            </p:spPr>
          </p:pic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572820A-3A9C-4719-0EAB-BDFC101901FF}"/>
              </a:ext>
            </a:extLst>
          </p:cNvPr>
          <p:cNvSpPr txBox="1"/>
          <p:nvPr/>
        </p:nvSpPr>
        <p:spPr>
          <a:xfrm>
            <a:off x="14173200" y="342900"/>
            <a:ext cx="513677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500" b="1" dirty="0" err="1">
                <a:solidFill>
                  <a:srgbClr val="FF0000"/>
                </a:solidFill>
                <a:latin typeface="+mj-ea"/>
                <a:ea typeface="+mj-ea"/>
              </a:rPr>
              <a:t>Tower.cs</a:t>
            </a:r>
            <a:endParaRPr lang="ko-KR" altLang="en-US" sz="55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40831DB-212A-FF1A-A760-E966CED72E75}"/>
              </a:ext>
            </a:extLst>
          </p:cNvPr>
          <p:cNvSpPr/>
          <p:nvPr/>
        </p:nvSpPr>
        <p:spPr>
          <a:xfrm>
            <a:off x="2796234" y="6833260"/>
            <a:ext cx="13036819" cy="29923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>
                <a:solidFill>
                  <a:srgbClr val="0070C0"/>
                </a:solidFill>
              </a:rPr>
              <a:t>타워 공격방식 </a:t>
            </a:r>
            <a:endParaRPr lang="en-US" altLang="ko-KR" sz="3000" b="1" dirty="0">
              <a:solidFill>
                <a:srgbClr val="0070C0"/>
              </a:solidFill>
            </a:endParaRPr>
          </a:p>
          <a:p>
            <a:pPr algn="ctr"/>
            <a:br>
              <a:rPr lang="en-US" altLang="ko-KR" sz="3000" b="1" dirty="0">
                <a:solidFill>
                  <a:schemeClr val="tx1"/>
                </a:solidFill>
              </a:rPr>
            </a:br>
            <a:r>
              <a:rPr lang="en-US" altLang="ko-KR" sz="3000" b="1" dirty="0">
                <a:solidFill>
                  <a:schemeClr val="tx1"/>
                </a:solidFill>
              </a:rPr>
              <a:t>- </a:t>
            </a:r>
            <a:r>
              <a:rPr lang="en-US" altLang="ko-KR" sz="3000" b="1" dirty="0" err="1">
                <a:solidFill>
                  <a:schemeClr val="tx1"/>
                </a:solidFill>
              </a:rPr>
              <a:t>SplashDamage</a:t>
            </a:r>
            <a:r>
              <a:rPr lang="en-US" altLang="ko-KR" sz="3000" b="1" dirty="0">
                <a:solidFill>
                  <a:schemeClr val="tx1"/>
                </a:solidFill>
              </a:rPr>
              <a:t>() : </a:t>
            </a:r>
            <a:r>
              <a:rPr lang="ko-KR" altLang="en-US" sz="3000" b="1" dirty="0">
                <a:solidFill>
                  <a:schemeClr val="tx1"/>
                </a:solidFill>
              </a:rPr>
              <a:t>범위 공격</a:t>
            </a:r>
            <a:endParaRPr lang="en-US" altLang="ko-KR" sz="3000" b="1" dirty="0">
              <a:solidFill>
                <a:schemeClr val="tx1"/>
              </a:solidFill>
            </a:endParaRPr>
          </a:p>
          <a:p>
            <a:pPr algn="ctr"/>
            <a:endParaRPr lang="en-US" altLang="ko-KR" sz="30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3000" b="1" dirty="0">
                <a:solidFill>
                  <a:schemeClr val="tx1"/>
                </a:solidFill>
              </a:rPr>
              <a:t>- </a:t>
            </a:r>
            <a:r>
              <a:rPr lang="en-US" altLang="ko-KR" sz="3000" b="1" dirty="0" err="1">
                <a:solidFill>
                  <a:schemeClr val="tx1"/>
                </a:solidFill>
              </a:rPr>
              <a:t>AttackTarget</a:t>
            </a:r>
            <a:r>
              <a:rPr lang="en-US" altLang="ko-KR" sz="3000" b="1" dirty="0">
                <a:solidFill>
                  <a:schemeClr val="tx1"/>
                </a:solidFill>
              </a:rPr>
              <a:t>() : 1</a:t>
            </a:r>
            <a:r>
              <a:rPr lang="ko-KR" altLang="en-US" sz="3000" b="1" dirty="0">
                <a:solidFill>
                  <a:schemeClr val="tx1"/>
                </a:solidFill>
              </a:rPr>
              <a:t>대</a:t>
            </a:r>
            <a:r>
              <a:rPr lang="en-US" altLang="ko-KR" sz="3000" b="1" dirty="0">
                <a:solidFill>
                  <a:schemeClr val="tx1"/>
                </a:solidFill>
              </a:rPr>
              <a:t>1 </a:t>
            </a:r>
            <a:r>
              <a:rPr lang="ko-KR" altLang="en-US" sz="3000" b="1" dirty="0">
                <a:solidFill>
                  <a:schemeClr val="tx1"/>
                </a:solidFill>
              </a:rPr>
              <a:t>공격</a:t>
            </a:r>
            <a:br>
              <a:rPr lang="en-US" altLang="ko-KR" sz="3000" b="1" dirty="0">
                <a:solidFill>
                  <a:schemeClr val="tx1"/>
                </a:solidFill>
              </a:rPr>
            </a:br>
            <a:endParaRPr lang="en-US" altLang="ko-KR" sz="3000" b="1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4E07181-2781-02CA-E63E-20FAB6198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75" y="353865"/>
            <a:ext cx="15119658" cy="609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24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66667" y="2658858"/>
            <a:ext cx="1142857" cy="1142857"/>
            <a:chOff x="3066667" y="2658858"/>
            <a:chExt cx="1142857" cy="1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66667" y="2658858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28571" y="5001716"/>
            <a:ext cx="2342857" cy="1447619"/>
            <a:chOff x="14628571" y="5001716"/>
            <a:chExt cx="2342857" cy="14476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628571" y="5001716"/>
              <a:ext cx="876190" cy="876190"/>
              <a:chOff x="14628571" y="5001716"/>
              <a:chExt cx="876190" cy="87619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628571" y="5001716"/>
                <a:ext cx="876190" cy="87619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828571" y="5306477"/>
              <a:ext cx="1142857" cy="1142857"/>
              <a:chOff x="15828571" y="5306477"/>
              <a:chExt cx="1142857" cy="114285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828571" y="5306477"/>
                <a:ext cx="1142857" cy="114285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628571" y="5001716"/>
              <a:ext cx="876190" cy="876190"/>
              <a:chOff x="14628571" y="5001716"/>
              <a:chExt cx="876190" cy="87619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628571" y="5001716"/>
                <a:ext cx="876190" cy="876190"/>
              </a:xfrm>
              <a:prstGeom prst="rect">
                <a:avLst/>
              </a:prstGeom>
            </p:spPr>
          </p:pic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572820A-3A9C-4719-0EAB-BDFC101901FF}"/>
              </a:ext>
            </a:extLst>
          </p:cNvPr>
          <p:cNvSpPr txBox="1"/>
          <p:nvPr/>
        </p:nvSpPr>
        <p:spPr>
          <a:xfrm>
            <a:off x="14120652" y="342900"/>
            <a:ext cx="422237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500" b="1" dirty="0" err="1">
                <a:solidFill>
                  <a:srgbClr val="FF0000"/>
                </a:solidFill>
                <a:latin typeface="+mj-ea"/>
                <a:ea typeface="+mj-ea"/>
              </a:rPr>
              <a:t>Monster.cs</a:t>
            </a:r>
            <a:endParaRPr lang="ko-KR" altLang="en-US" sz="55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40831DB-212A-FF1A-A760-E966CED72E75}"/>
              </a:ext>
            </a:extLst>
          </p:cNvPr>
          <p:cNvSpPr/>
          <p:nvPr/>
        </p:nvSpPr>
        <p:spPr>
          <a:xfrm>
            <a:off x="10950036" y="3727632"/>
            <a:ext cx="7010400" cy="15788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 err="1">
                <a:solidFill>
                  <a:srgbClr val="0070C0"/>
                </a:solidFill>
              </a:rPr>
              <a:t>GetDamage</a:t>
            </a:r>
            <a:r>
              <a:rPr lang="en-US" altLang="ko-KR" sz="3000" b="1" dirty="0">
                <a:solidFill>
                  <a:srgbClr val="0070C0"/>
                </a:solidFill>
              </a:rPr>
              <a:t>()</a:t>
            </a:r>
            <a:br>
              <a:rPr lang="en-US" altLang="ko-KR" sz="3000" b="1" dirty="0">
                <a:solidFill>
                  <a:schemeClr val="tx1"/>
                </a:solidFill>
              </a:rPr>
            </a:br>
            <a:r>
              <a:rPr lang="en-US" altLang="ko-KR" sz="3000" b="1" dirty="0">
                <a:solidFill>
                  <a:schemeClr val="tx1"/>
                </a:solidFill>
              </a:rPr>
              <a:t>- </a:t>
            </a:r>
            <a:r>
              <a:rPr lang="ko-KR" altLang="en-US" sz="3000" b="1" dirty="0">
                <a:solidFill>
                  <a:schemeClr val="tx1"/>
                </a:solidFill>
              </a:rPr>
              <a:t>피격 시 체력 감소</a:t>
            </a:r>
            <a:r>
              <a:rPr lang="en-US" altLang="ko-KR" sz="3000" b="1" dirty="0">
                <a:solidFill>
                  <a:schemeClr val="tx1"/>
                </a:solidFill>
              </a:rPr>
              <a:t>, </a:t>
            </a:r>
            <a:r>
              <a:rPr lang="ko-KR" altLang="en-US" sz="3000" b="1" dirty="0">
                <a:solidFill>
                  <a:schemeClr val="tx1"/>
                </a:solidFill>
              </a:rPr>
              <a:t>텍스트 관련 함수</a:t>
            </a:r>
            <a:endParaRPr lang="en-US" altLang="ko-KR" sz="3000" b="1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9722095-7305-FF91-0125-61F3B01CE2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818" y="571500"/>
            <a:ext cx="10058400" cy="866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2484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66667" y="2658858"/>
            <a:ext cx="1142857" cy="1142857"/>
            <a:chOff x="3066667" y="2658858"/>
            <a:chExt cx="1142857" cy="1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66667" y="2658858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28571" y="5001716"/>
            <a:ext cx="2342857" cy="1447619"/>
            <a:chOff x="14628571" y="5001716"/>
            <a:chExt cx="2342857" cy="14476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628571" y="5001716"/>
              <a:ext cx="876190" cy="876190"/>
              <a:chOff x="14628571" y="5001716"/>
              <a:chExt cx="876190" cy="87619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628571" y="5001716"/>
                <a:ext cx="876190" cy="87619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828571" y="5306477"/>
              <a:ext cx="1142857" cy="1142857"/>
              <a:chOff x="15828571" y="5306477"/>
              <a:chExt cx="1142857" cy="114285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828571" y="5306477"/>
                <a:ext cx="1142857" cy="114285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628571" y="5001716"/>
              <a:ext cx="876190" cy="876190"/>
              <a:chOff x="14628571" y="5001716"/>
              <a:chExt cx="876190" cy="87619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628571" y="5001716"/>
                <a:ext cx="876190" cy="876190"/>
              </a:xfrm>
              <a:prstGeom prst="rect">
                <a:avLst/>
              </a:prstGeom>
            </p:spPr>
          </p:pic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572820A-3A9C-4719-0EAB-BDFC101901FF}"/>
              </a:ext>
            </a:extLst>
          </p:cNvPr>
          <p:cNvSpPr txBox="1"/>
          <p:nvPr/>
        </p:nvSpPr>
        <p:spPr>
          <a:xfrm>
            <a:off x="14120652" y="342900"/>
            <a:ext cx="422237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500" b="1" dirty="0" err="1">
                <a:solidFill>
                  <a:srgbClr val="FF0000"/>
                </a:solidFill>
                <a:latin typeface="+mj-ea"/>
                <a:ea typeface="+mj-ea"/>
              </a:rPr>
              <a:t>Monster.cs</a:t>
            </a:r>
            <a:endParaRPr lang="ko-KR" altLang="en-US" sz="55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40831DB-212A-FF1A-A760-E966CED72E75}"/>
              </a:ext>
            </a:extLst>
          </p:cNvPr>
          <p:cNvSpPr/>
          <p:nvPr/>
        </p:nvSpPr>
        <p:spPr>
          <a:xfrm>
            <a:off x="10950036" y="3727632"/>
            <a:ext cx="7010400" cy="15788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 err="1">
                <a:solidFill>
                  <a:srgbClr val="0070C0"/>
                </a:solidFill>
              </a:rPr>
              <a:t>GetDamage</a:t>
            </a:r>
            <a:r>
              <a:rPr lang="en-US" altLang="ko-KR" sz="3000" b="1" dirty="0">
                <a:solidFill>
                  <a:srgbClr val="0070C0"/>
                </a:solidFill>
              </a:rPr>
              <a:t>()</a:t>
            </a:r>
            <a:br>
              <a:rPr lang="en-US" altLang="ko-KR" sz="3000" b="1" dirty="0">
                <a:solidFill>
                  <a:schemeClr val="tx1"/>
                </a:solidFill>
              </a:rPr>
            </a:br>
            <a:r>
              <a:rPr lang="en-US" altLang="ko-KR" sz="3000" b="1" dirty="0">
                <a:solidFill>
                  <a:schemeClr val="tx1"/>
                </a:solidFill>
              </a:rPr>
              <a:t>- </a:t>
            </a:r>
            <a:r>
              <a:rPr lang="ko-KR" altLang="en-US" sz="3000" b="1" dirty="0">
                <a:solidFill>
                  <a:schemeClr val="tx1"/>
                </a:solidFill>
              </a:rPr>
              <a:t>피격 시 체력 감소</a:t>
            </a:r>
            <a:r>
              <a:rPr lang="en-US" altLang="ko-KR" sz="3000" b="1" dirty="0">
                <a:solidFill>
                  <a:schemeClr val="tx1"/>
                </a:solidFill>
              </a:rPr>
              <a:t>, </a:t>
            </a:r>
            <a:r>
              <a:rPr lang="ko-KR" altLang="en-US" sz="3000" b="1" dirty="0">
                <a:solidFill>
                  <a:schemeClr val="tx1"/>
                </a:solidFill>
              </a:rPr>
              <a:t>텍스트 관련 함수</a:t>
            </a:r>
            <a:endParaRPr lang="en-US" altLang="ko-KR" sz="3000" b="1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9722095-7305-FF91-0125-61F3B01CE2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818" y="571500"/>
            <a:ext cx="10058400" cy="866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849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8571" y="2650185"/>
            <a:ext cx="18228571" cy="45243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400" b="1" dirty="0">
                <a:solidFill>
                  <a:srgbClr val="FFFFFF"/>
                </a:solidFill>
                <a:latin typeface="DungGeunMo" pitchFamily="34" charset="0"/>
                <a:cs typeface="DungGeunMo" pitchFamily="34" charset="0"/>
              </a:rPr>
              <a:t>01</a:t>
            </a:r>
          </a:p>
          <a:p>
            <a:pPr algn="ctr"/>
            <a:r>
              <a:rPr lang="ko-KR" altLang="en-US" sz="14400" b="1" dirty="0">
                <a:solidFill>
                  <a:srgbClr val="FFFFFF"/>
                </a:solidFill>
                <a:latin typeface="DungGeunMo" pitchFamily="34" charset="0"/>
              </a:rPr>
              <a:t>게임 선정 동기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5276190" y="-1104762"/>
            <a:ext cx="2466286" cy="6323810"/>
            <a:chOff x="15276190" y="-1104762"/>
            <a:chExt cx="2466286" cy="63238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76190" y="-1104762"/>
              <a:ext cx="2466286" cy="63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5238" y="2957271"/>
            <a:ext cx="1481905" cy="1646561"/>
            <a:chOff x="695238" y="2957271"/>
            <a:chExt cx="1481905" cy="16465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5238" y="2957271"/>
              <a:ext cx="1481905" cy="16465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8095" y="-1291237"/>
            <a:ext cx="2366232" cy="6472189"/>
            <a:chOff x="838095" y="-1291237"/>
            <a:chExt cx="2366232" cy="64721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095" y="-1291237"/>
              <a:ext cx="2366232" cy="64721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87" y="-1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66667" y="2658858"/>
            <a:ext cx="1142857" cy="1142857"/>
            <a:chOff x="3066667" y="2658858"/>
            <a:chExt cx="1142857" cy="1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66667" y="2658858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28571" y="5001716"/>
            <a:ext cx="2342857" cy="1447619"/>
            <a:chOff x="14628571" y="5001716"/>
            <a:chExt cx="2342857" cy="14476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628571" y="5001716"/>
              <a:ext cx="876190" cy="876190"/>
              <a:chOff x="14628571" y="5001716"/>
              <a:chExt cx="876190" cy="87619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628571" y="5001716"/>
                <a:ext cx="876190" cy="87619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828571" y="5306477"/>
              <a:ext cx="1142857" cy="1142857"/>
              <a:chOff x="15828571" y="5306477"/>
              <a:chExt cx="1142857" cy="114285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828571" y="5306477"/>
                <a:ext cx="1142857" cy="114285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628571" y="5001716"/>
              <a:ext cx="876190" cy="876190"/>
              <a:chOff x="14628571" y="5001716"/>
              <a:chExt cx="876190" cy="87619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628571" y="5001716"/>
                <a:ext cx="876190" cy="876190"/>
              </a:xfrm>
              <a:prstGeom prst="rect">
                <a:avLst/>
              </a:prstGeom>
            </p:spPr>
          </p:pic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572820A-3A9C-4719-0EAB-BDFC101901FF}"/>
              </a:ext>
            </a:extLst>
          </p:cNvPr>
          <p:cNvSpPr txBox="1"/>
          <p:nvPr/>
        </p:nvSpPr>
        <p:spPr>
          <a:xfrm>
            <a:off x="10625327" y="435567"/>
            <a:ext cx="748910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500" b="1" dirty="0" err="1">
                <a:solidFill>
                  <a:srgbClr val="FF0000"/>
                </a:solidFill>
                <a:latin typeface="+mj-ea"/>
                <a:ea typeface="+mj-ea"/>
              </a:rPr>
              <a:t>InputEventManager.cs</a:t>
            </a:r>
            <a:endParaRPr lang="ko-KR" altLang="en-US" sz="55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40831DB-212A-FF1A-A760-E966CED72E75}"/>
              </a:ext>
            </a:extLst>
          </p:cNvPr>
          <p:cNvSpPr/>
          <p:nvPr/>
        </p:nvSpPr>
        <p:spPr>
          <a:xfrm>
            <a:off x="10520315" y="1566938"/>
            <a:ext cx="7010400" cy="73488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 err="1">
                <a:solidFill>
                  <a:srgbClr val="0070C0"/>
                </a:solidFill>
              </a:rPr>
              <a:t>AddTouchEvent</a:t>
            </a:r>
            <a:r>
              <a:rPr lang="en-US" altLang="ko-KR" sz="3000" b="1" dirty="0">
                <a:solidFill>
                  <a:srgbClr val="0070C0"/>
                </a:solidFill>
              </a:rPr>
              <a:t>()</a:t>
            </a:r>
            <a:br>
              <a:rPr lang="en-US" altLang="ko-KR" sz="3000" b="1" dirty="0">
                <a:solidFill>
                  <a:srgbClr val="0070C0"/>
                </a:solidFill>
              </a:rPr>
            </a:br>
            <a:r>
              <a:rPr lang="en-US" altLang="ko-KR" sz="3000" b="1" dirty="0">
                <a:solidFill>
                  <a:schemeClr val="tx1"/>
                </a:solidFill>
              </a:rPr>
              <a:t>- </a:t>
            </a:r>
            <a:r>
              <a:rPr lang="ko-KR" altLang="en-US" sz="3000" b="1" dirty="0">
                <a:solidFill>
                  <a:schemeClr val="tx1"/>
                </a:solidFill>
              </a:rPr>
              <a:t>터치 시 할 행동을 추가</a:t>
            </a:r>
            <a:br>
              <a:rPr lang="en-US" altLang="ko-KR" sz="3000" b="1" dirty="0">
                <a:solidFill>
                  <a:schemeClr val="tx1"/>
                </a:solidFill>
              </a:rPr>
            </a:br>
            <a:r>
              <a:rPr lang="en-US" altLang="ko-KR" sz="3000" b="1" dirty="0">
                <a:solidFill>
                  <a:schemeClr val="tx1"/>
                </a:solidFill>
              </a:rPr>
              <a:t>- delegate </a:t>
            </a:r>
            <a:r>
              <a:rPr lang="ko-KR" altLang="en-US" sz="3000" b="1" dirty="0">
                <a:solidFill>
                  <a:schemeClr val="tx1"/>
                </a:solidFill>
              </a:rPr>
              <a:t>형식으로 추가됨</a:t>
            </a:r>
            <a:endParaRPr lang="en-US" altLang="ko-KR" sz="3000" b="1" dirty="0">
              <a:solidFill>
                <a:schemeClr val="tx1"/>
              </a:solidFill>
            </a:endParaRPr>
          </a:p>
          <a:p>
            <a:pPr algn="ctr"/>
            <a:br>
              <a:rPr lang="en-US" altLang="ko-KR" sz="3000" b="1" dirty="0">
                <a:solidFill>
                  <a:srgbClr val="0070C0"/>
                </a:solidFill>
              </a:rPr>
            </a:br>
            <a:r>
              <a:rPr lang="en-US" altLang="ko-KR" sz="3000" b="1" dirty="0" err="1">
                <a:solidFill>
                  <a:srgbClr val="0070C0"/>
                </a:solidFill>
              </a:rPr>
              <a:t>RemoveTouchEvent</a:t>
            </a:r>
            <a:r>
              <a:rPr lang="en-US" altLang="ko-KR" sz="3000" b="1" dirty="0">
                <a:solidFill>
                  <a:srgbClr val="0070C0"/>
                </a:solidFill>
              </a:rPr>
              <a:t>()</a:t>
            </a:r>
            <a:br>
              <a:rPr lang="en-US" altLang="ko-KR" sz="3000" b="1" dirty="0">
                <a:solidFill>
                  <a:srgbClr val="0070C0"/>
                </a:solidFill>
              </a:rPr>
            </a:br>
            <a:r>
              <a:rPr lang="en-US" altLang="ko-KR" sz="3000" b="1" dirty="0">
                <a:solidFill>
                  <a:schemeClr val="tx1"/>
                </a:solidFill>
              </a:rPr>
              <a:t>- </a:t>
            </a:r>
            <a:r>
              <a:rPr lang="ko-KR" altLang="en-US" sz="3000" b="1" dirty="0">
                <a:solidFill>
                  <a:schemeClr val="tx1"/>
                </a:solidFill>
              </a:rPr>
              <a:t>터치 이벤트 삭제</a:t>
            </a:r>
            <a:br>
              <a:rPr lang="en-US" altLang="ko-KR" sz="3000" b="1" dirty="0">
                <a:solidFill>
                  <a:schemeClr val="tx1"/>
                </a:solidFill>
              </a:rPr>
            </a:br>
            <a:endParaRPr lang="en-US" altLang="ko-KR" sz="3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3000" b="1" dirty="0">
                <a:solidFill>
                  <a:schemeClr val="tx1"/>
                </a:solidFill>
              </a:rPr>
              <a:t>프레임마다 터치를 </a:t>
            </a:r>
            <a:r>
              <a:rPr lang="ko-KR" altLang="en-US" sz="3000" b="1" dirty="0" err="1">
                <a:solidFill>
                  <a:schemeClr val="tx1"/>
                </a:solidFill>
              </a:rPr>
              <a:t>감지받아</a:t>
            </a:r>
            <a:br>
              <a:rPr lang="en-US" altLang="ko-KR" sz="3000" b="1" dirty="0">
                <a:solidFill>
                  <a:schemeClr val="tx1"/>
                </a:solidFill>
              </a:rPr>
            </a:br>
            <a:r>
              <a:rPr lang="ko-KR" altLang="en-US" sz="3000" b="1" dirty="0">
                <a:solidFill>
                  <a:schemeClr val="tx1"/>
                </a:solidFill>
              </a:rPr>
              <a:t>터치가 있을 시 바로 </a:t>
            </a:r>
            <a:r>
              <a:rPr lang="en-US" altLang="ko-KR" sz="3000" b="1" dirty="0" err="1">
                <a:solidFill>
                  <a:schemeClr val="tx1"/>
                </a:solidFill>
              </a:rPr>
              <a:t>touchEvent</a:t>
            </a:r>
            <a:r>
              <a:rPr lang="en-US" altLang="ko-KR" sz="3000" b="1" dirty="0">
                <a:solidFill>
                  <a:schemeClr val="tx1"/>
                </a:solidFill>
              </a:rPr>
              <a:t> </a:t>
            </a:r>
            <a:r>
              <a:rPr lang="ko-KR" altLang="en-US" sz="3000" b="1" dirty="0">
                <a:solidFill>
                  <a:schemeClr val="tx1"/>
                </a:solidFill>
              </a:rPr>
              <a:t>실행</a:t>
            </a:r>
            <a:endParaRPr lang="en-US" altLang="ko-KR" sz="3000" b="1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147483-90F7-1496-2DA7-5AB0D762AD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838" y="1699084"/>
            <a:ext cx="8723447" cy="70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44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8571" y="2650185"/>
            <a:ext cx="18228571" cy="45243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400" b="1" dirty="0">
                <a:solidFill>
                  <a:srgbClr val="FFFFFF"/>
                </a:solidFill>
                <a:latin typeface="DungGeunMo" pitchFamily="34" charset="0"/>
                <a:cs typeface="DungGeunMo" pitchFamily="34" charset="0"/>
              </a:rPr>
              <a:t>06</a:t>
            </a:r>
          </a:p>
          <a:p>
            <a:pPr algn="ctr"/>
            <a:r>
              <a:rPr lang="ko-KR" altLang="en-US" sz="14400" b="1" dirty="0">
                <a:solidFill>
                  <a:srgbClr val="FFFFFF"/>
                </a:solidFill>
                <a:latin typeface="DungGeunMo" pitchFamily="34" charset="0"/>
              </a:rPr>
              <a:t>향후 계획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3066667" y="2658858"/>
            <a:ext cx="1142857" cy="1142857"/>
            <a:chOff x="3066667" y="2658858"/>
            <a:chExt cx="1142857" cy="1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66667" y="2658858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28571" y="5001716"/>
            <a:ext cx="2342857" cy="1447619"/>
            <a:chOff x="14628571" y="5001716"/>
            <a:chExt cx="2342857" cy="14476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628571" y="5001716"/>
              <a:ext cx="876190" cy="876190"/>
              <a:chOff x="14628571" y="5001716"/>
              <a:chExt cx="876190" cy="87619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628571" y="5001716"/>
                <a:ext cx="876190" cy="87619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828571" y="5306477"/>
              <a:ext cx="1142857" cy="1142857"/>
              <a:chOff x="15828571" y="5306477"/>
              <a:chExt cx="1142857" cy="114285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828571" y="5306477"/>
                <a:ext cx="1142857" cy="114285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628571" y="5001716"/>
              <a:ext cx="876190" cy="876190"/>
              <a:chOff x="14628571" y="5001716"/>
              <a:chExt cx="876190" cy="87619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628571" y="5001716"/>
                <a:ext cx="876190" cy="87619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55221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66667" y="2658858"/>
            <a:ext cx="1142857" cy="1142857"/>
            <a:chOff x="3066667" y="2658858"/>
            <a:chExt cx="1142857" cy="1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66667" y="2658858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28571" y="5001716"/>
            <a:ext cx="2342857" cy="1447619"/>
            <a:chOff x="14628571" y="5001716"/>
            <a:chExt cx="2342857" cy="14476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628571" y="5001716"/>
              <a:ext cx="876190" cy="876190"/>
              <a:chOff x="14628571" y="5001716"/>
              <a:chExt cx="876190" cy="87619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628571" y="5001716"/>
                <a:ext cx="876190" cy="87619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828571" y="5306477"/>
              <a:ext cx="1142857" cy="1142857"/>
              <a:chOff x="15828571" y="5306477"/>
              <a:chExt cx="1142857" cy="114285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828571" y="5306477"/>
                <a:ext cx="1142857" cy="114285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628571" y="5001716"/>
              <a:ext cx="876190" cy="876190"/>
              <a:chOff x="14628571" y="5001716"/>
              <a:chExt cx="876190" cy="87619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628571" y="5001716"/>
                <a:ext cx="876190" cy="876190"/>
              </a:xfrm>
              <a:prstGeom prst="rect">
                <a:avLst/>
              </a:prstGeom>
            </p:spPr>
          </p:pic>
        </p:grp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FEE5A0C-6838-D597-8CBC-75C02F775C61}"/>
              </a:ext>
            </a:extLst>
          </p:cNvPr>
          <p:cNvSpPr/>
          <p:nvPr/>
        </p:nvSpPr>
        <p:spPr>
          <a:xfrm>
            <a:off x="1524000" y="1566938"/>
            <a:ext cx="16006715" cy="73488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 algn="ctr">
              <a:buAutoNum type="arabicPeriod"/>
            </a:pPr>
            <a:r>
              <a:rPr lang="ko-KR" altLang="en-US" sz="4000" b="1" dirty="0">
                <a:solidFill>
                  <a:srgbClr val="0070C0"/>
                </a:solidFill>
              </a:rPr>
              <a:t>몬스터</a:t>
            </a:r>
            <a:r>
              <a:rPr lang="en-US" altLang="ko-KR" sz="4000" b="1" dirty="0">
                <a:solidFill>
                  <a:srgbClr val="0070C0"/>
                </a:solidFill>
              </a:rPr>
              <a:t>, </a:t>
            </a:r>
            <a:r>
              <a:rPr lang="ko-KR" altLang="en-US" sz="4000" b="1" dirty="0">
                <a:solidFill>
                  <a:srgbClr val="0070C0"/>
                </a:solidFill>
              </a:rPr>
              <a:t>타워 </a:t>
            </a:r>
            <a:r>
              <a:rPr lang="ko-KR" altLang="en-US" sz="4000" b="1" dirty="0" err="1">
                <a:solidFill>
                  <a:srgbClr val="0070C0"/>
                </a:solidFill>
              </a:rPr>
              <a:t>프리팹</a:t>
            </a:r>
            <a:r>
              <a:rPr lang="ko-KR" altLang="en-US" sz="4000" b="1" dirty="0">
                <a:solidFill>
                  <a:srgbClr val="0070C0"/>
                </a:solidFill>
              </a:rPr>
              <a:t> 모듈화 및 완성</a:t>
            </a:r>
            <a:endParaRPr lang="en-US" altLang="ko-KR" sz="4000" b="1" dirty="0">
              <a:solidFill>
                <a:srgbClr val="0070C0"/>
              </a:solidFill>
            </a:endParaRPr>
          </a:p>
          <a:p>
            <a:pPr marL="514350" indent="-514350" algn="ctr">
              <a:buAutoNum type="arabicPeriod"/>
            </a:pPr>
            <a:endParaRPr lang="en-US" altLang="ko-KR" sz="4000" b="1" dirty="0">
              <a:solidFill>
                <a:srgbClr val="0070C0"/>
              </a:solidFill>
            </a:endParaRPr>
          </a:p>
          <a:p>
            <a:pPr marL="514350" indent="-514350" algn="ctr">
              <a:buAutoNum type="arabicPeriod"/>
            </a:pPr>
            <a:r>
              <a:rPr lang="ko-KR" altLang="en-US" sz="4000" b="1" dirty="0">
                <a:solidFill>
                  <a:srgbClr val="0070C0"/>
                </a:solidFill>
              </a:rPr>
              <a:t>그리드 단위 타워 설치</a:t>
            </a:r>
            <a:r>
              <a:rPr lang="en-US" altLang="ko-KR" sz="4000" b="1" dirty="0">
                <a:solidFill>
                  <a:srgbClr val="0070C0"/>
                </a:solidFill>
              </a:rPr>
              <a:t> </a:t>
            </a:r>
            <a:r>
              <a:rPr lang="ko-KR" altLang="en-US" sz="4000" b="1" dirty="0">
                <a:solidFill>
                  <a:srgbClr val="0070C0"/>
                </a:solidFill>
              </a:rPr>
              <a:t>및 생성</a:t>
            </a:r>
            <a:endParaRPr lang="en-US" altLang="ko-KR" sz="4000" b="1" dirty="0">
              <a:solidFill>
                <a:srgbClr val="0070C0"/>
              </a:solidFill>
            </a:endParaRPr>
          </a:p>
          <a:p>
            <a:pPr marL="514350" indent="-514350" algn="ctr">
              <a:buAutoNum type="arabicPeriod"/>
            </a:pPr>
            <a:endParaRPr lang="en-US" altLang="ko-KR" sz="4000" b="1" dirty="0">
              <a:solidFill>
                <a:srgbClr val="0070C0"/>
              </a:solidFill>
            </a:endParaRPr>
          </a:p>
          <a:p>
            <a:pPr marL="514350" indent="-514350" algn="ctr">
              <a:buAutoNum type="arabicPeriod"/>
            </a:pPr>
            <a:r>
              <a:rPr lang="ko-KR" altLang="en-US" sz="4000" b="1" dirty="0">
                <a:solidFill>
                  <a:srgbClr val="0070C0"/>
                </a:solidFill>
              </a:rPr>
              <a:t>터치 액션 관련 스크립트 완성</a:t>
            </a:r>
            <a:endParaRPr lang="en-US" altLang="ko-KR" sz="4000" b="1" dirty="0">
              <a:solidFill>
                <a:srgbClr val="0070C0"/>
              </a:solidFill>
            </a:endParaRPr>
          </a:p>
          <a:p>
            <a:pPr marL="514350" indent="-514350" algn="ctr">
              <a:buAutoNum type="arabicPeriod"/>
            </a:pPr>
            <a:endParaRPr lang="en-US" altLang="ko-KR" sz="4000" b="1" dirty="0">
              <a:solidFill>
                <a:srgbClr val="0070C0"/>
              </a:solidFill>
            </a:endParaRPr>
          </a:p>
          <a:p>
            <a:pPr marL="514350" indent="-514350" algn="ctr">
              <a:buAutoNum type="arabicPeriod"/>
            </a:pPr>
            <a:r>
              <a:rPr lang="ko-KR" altLang="en-US" sz="4000" b="1" dirty="0">
                <a:solidFill>
                  <a:srgbClr val="0070C0"/>
                </a:solidFill>
              </a:rPr>
              <a:t>각 스크립트 연결 및 게임 씬 구성</a:t>
            </a:r>
            <a:endParaRPr lang="en-US" altLang="ko-KR" sz="4000" b="1" dirty="0">
              <a:solidFill>
                <a:srgbClr val="0070C0"/>
              </a:solidFill>
            </a:endParaRPr>
          </a:p>
          <a:p>
            <a:pPr marL="514350" indent="-514350" algn="ctr">
              <a:buAutoNum type="arabicPeriod"/>
            </a:pPr>
            <a:endParaRPr lang="en-US" altLang="ko-KR" sz="4000" b="1" dirty="0">
              <a:solidFill>
                <a:srgbClr val="0070C0"/>
              </a:solidFill>
            </a:endParaRPr>
          </a:p>
          <a:p>
            <a:pPr marL="514350" indent="-514350" algn="ctr">
              <a:buAutoNum type="arabicPeriod"/>
            </a:pPr>
            <a:r>
              <a:rPr lang="ko-KR" altLang="en-US" sz="4000" b="1" dirty="0">
                <a:solidFill>
                  <a:srgbClr val="0070C0"/>
                </a:solidFill>
              </a:rPr>
              <a:t>맵 구성</a:t>
            </a:r>
            <a:endParaRPr lang="en-US" altLang="ko-KR" sz="4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1956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66667" y="2658858"/>
            <a:ext cx="1142857" cy="1142857"/>
            <a:chOff x="3066667" y="2658858"/>
            <a:chExt cx="1142857" cy="1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66667" y="2658858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28571" y="5001716"/>
            <a:ext cx="2342857" cy="1447619"/>
            <a:chOff x="14628571" y="5001716"/>
            <a:chExt cx="2342857" cy="14476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628571" y="5001716"/>
              <a:ext cx="876190" cy="876190"/>
              <a:chOff x="14628571" y="5001716"/>
              <a:chExt cx="876190" cy="87619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628571" y="5001716"/>
                <a:ext cx="876190" cy="87619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828571" y="5306477"/>
              <a:ext cx="1142857" cy="1142857"/>
              <a:chOff x="15828571" y="5306477"/>
              <a:chExt cx="1142857" cy="114285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828571" y="5306477"/>
                <a:ext cx="1142857" cy="114285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628571" y="5001716"/>
              <a:ext cx="876190" cy="876190"/>
              <a:chOff x="14628571" y="5001716"/>
              <a:chExt cx="876190" cy="87619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628571" y="5001716"/>
                <a:ext cx="876190" cy="876190"/>
              </a:xfrm>
              <a:prstGeom prst="rect">
                <a:avLst/>
              </a:prstGeom>
            </p:spPr>
          </p:pic>
        </p:grpSp>
      </p:grp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6CFD0E96-FDC2-4027-A668-E3175AA1ED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547093"/>
              </p:ext>
            </p:extLst>
          </p:nvPr>
        </p:nvGraphicFramePr>
        <p:xfrm>
          <a:off x="2286" y="523263"/>
          <a:ext cx="18133316" cy="895690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585676">
                  <a:extLst>
                    <a:ext uri="{9D8B030D-6E8A-4147-A177-3AD203B41FA5}">
                      <a16:colId xmlns:a16="http://schemas.microsoft.com/office/drawing/2014/main" val="1726535572"/>
                    </a:ext>
                  </a:extLst>
                </a:gridCol>
                <a:gridCol w="2595270">
                  <a:extLst>
                    <a:ext uri="{9D8B030D-6E8A-4147-A177-3AD203B41FA5}">
                      <a16:colId xmlns:a16="http://schemas.microsoft.com/office/drawing/2014/main" val="4103649126"/>
                    </a:ext>
                  </a:extLst>
                </a:gridCol>
                <a:gridCol w="2590474">
                  <a:extLst>
                    <a:ext uri="{9D8B030D-6E8A-4147-A177-3AD203B41FA5}">
                      <a16:colId xmlns:a16="http://schemas.microsoft.com/office/drawing/2014/main" val="3998051323"/>
                    </a:ext>
                  </a:extLst>
                </a:gridCol>
                <a:gridCol w="2590474">
                  <a:extLst>
                    <a:ext uri="{9D8B030D-6E8A-4147-A177-3AD203B41FA5}">
                      <a16:colId xmlns:a16="http://schemas.microsoft.com/office/drawing/2014/main" val="2393215998"/>
                    </a:ext>
                  </a:extLst>
                </a:gridCol>
                <a:gridCol w="2590474">
                  <a:extLst>
                    <a:ext uri="{9D8B030D-6E8A-4147-A177-3AD203B41FA5}">
                      <a16:colId xmlns:a16="http://schemas.microsoft.com/office/drawing/2014/main" val="3190054829"/>
                    </a:ext>
                  </a:extLst>
                </a:gridCol>
                <a:gridCol w="2590474">
                  <a:extLst>
                    <a:ext uri="{9D8B030D-6E8A-4147-A177-3AD203B41FA5}">
                      <a16:colId xmlns:a16="http://schemas.microsoft.com/office/drawing/2014/main" val="346714382"/>
                    </a:ext>
                  </a:extLst>
                </a:gridCol>
                <a:gridCol w="2590474">
                  <a:extLst>
                    <a:ext uri="{9D8B030D-6E8A-4147-A177-3AD203B41FA5}">
                      <a16:colId xmlns:a16="http://schemas.microsoft.com/office/drawing/2014/main" val="3835228008"/>
                    </a:ext>
                  </a:extLst>
                </a:gridCol>
              </a:tblGrid>
              <a:tr h="837375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/>
                        <a:t>5/12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5/22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6/5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/>
                        <a:t>6/9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0939833"/>
                  </a:ext>
                </a:extLst>
              </a:tr>
              <a:tr h="11599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개인 스터디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</a:rPr>
                        <a:t>공동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7754854"/>
                  </a:ext>
                </a:extLst>
              </a:tr>
              <a:tr h="11599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전체 씬 총괄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</a:rPr>
                        <a:t>홍준표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224925"/>
                  </a:ext>
                </a:extLst>
              </a:tr>
              <a:tr h="11599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/>
                        <a:t>스탯</a:t>
                      </a:r>
                      <a:r>
                        <a:rPr lang="ko-KR" altLang="en-US" sz="2400" dirty="0"/>
                        <a:t> 모듈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김대영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디버깅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8486390"/>
                  </a:ext>
                </a:extLst>
              </a:tr>
              <a:tr h="11599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/>
                        <a:t>포탑</a:t>
                      </a:r>
                      <a:r>
                        <a:rPr lang="en-US" altLang="ko-KR" sz="2400" dirty="0"/>
                        <a:t>, </a:t>
                      </a:r>
                      <a:r>
                        <a:rPr lang="ko-KR" altLang="en-US" sz="2400" dirty="0"/>
                        <a:t>몬스터</a:t>
                      </a:r>
                      <a:br>
                        <a:rPr lang="en-US" altLang="ko-KR" sz="2400" dirty="0"/>
                      </a:br>
                      <a:r>
                        <a:rPr lang="en-US" altLang="ko-KR" sz="2400" dirty="0"/>
                        <a:t>(Living Entity)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이인재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0377297"/>
                  </a:ext>
                </a:extLst>
              </a:tr>
              <a:tr h="11599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그리드 타일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err="1"/>
                        <a:t>임혜준</a:t>
                      </a:r>
                      <a:endParaRPr lang="ko-KR" altLang="en-US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4433092"/>
                  </a:ext>
                </a:extLst>
              </a:tr>
              <a:tr h="11599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게임 매니저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</a:rPr>
                        <a:t>조승민</a:t>
                      </a:r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2400" b="1" dirty="0">
                          <a:solidFill>
                            <a:schemeClr val="tx1"/>
                          </a:solidFill>
                        </a:rPr>
                        <a:t>홍준표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solidFill>
                            <a:schemeClr val="tx1"/>
                          </a:solidFill>
                        </a:rPr>
                        <a:t>조승민</a:t>
                      </a:r>
                      <a:r>
                        <a:rPr lang="en-US" altLang="ko-KR" sz="24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2400" b="1" dirty="0">
                          <a:solidFill>
                            <a:schemeClr val="tx1"/>
                          </a:solidFill>
                        </a:rPr>
                        <a:t>홍준표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2591540"/>
                  </a:ext>
                </a:extLst>
              </a:tr>
              <a:tr h="11599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터치 액션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/>
                        <a:t>홍준표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디버깅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3409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04606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735524" y="-3537624"/>
            <a:ext cx="18265478" cy="10388491"/>
            <a:chOff x="-4735524" y="-3537624"/>
            <a:chExt cx="18265478" cy="103884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735524" y="-3537624"/>
              <a:ext cx="18265478" cy="103884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26712" y="3206786"/>
            <a:ext cx="7062739" cy="3601997"/>
            <a:chOff x="6426712" y="3206786"/>
            <a:chExt cx="7062739" cy="36019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6712" y="3206786"/>
              <a:ext cx="7062739" cy="360199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518267" y="4078866"/>
            <a:ext cx="12879628" cy="19631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400" b="1" dirty="0">
                <a:solidFill>
                  <a:srgbClr val="BE95F3"/>
                </a:solidFill>
                <a:latin typeface="DungGeunMo" pitchFamily="34" charset="0"/>
                <a:cs typeface="DungGeunMo" pitchFamily="34" charset="0"/>
              </a:rPr>
              <a:t>THANK YOU!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4119986" y="7912398"/>
            <a:ext cx="2342857" cy="1447619"/>
            <a:chOff x="14119986" y="7912398"/>
            <a:chExt cx="2342857" cy="144761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119986" y="7912398"/>
              <a:ext cx="876190" cy="876190"/>
              <a:chOff x="14119986" y="7912398"/>
              <a:chExt cx="876190" cy="87619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119986" y="7912398"/>
                <a:ext cx="876190" cy="87619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319986" y="8217160"/>
              <a:ext cx="1142857" cy="1142857"/>
              <a:chOff x="15319986" y="8217160"/>
              <a:chExt cx="1142857" cy="114285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319986" y="8217160"/>
                <a:ext cx="1142857" cy="114285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119986" y="7912398"/>
              <a:ext cx="876190" cy="876190"/>
              <a:chOff x="14119986" y="7912398"/>
              <a:chExt cx="876190" cy="87619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119986" y="7912398"/>
                <a:ext cx="876190" cy="87619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4119986" y="7912398"/>
            <a:ext cx="2342857" cy="1447619"/>
            <a:chOff x="14119986" y="7912398"/>
            <a:chExt cx="2342857" cy="144761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4119986" y="7912398"/>
              <a:ext cx="876190" cy="876190"/>
              <a:chOff x="14119986" y="7912398"/>
              <a:chExt cx="876190" cy="87619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119986" y="7912398"/>
                <a:ext cx="876190" cy="87619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5319986" y="8217160"/>
              <a:ext cx="1142857" cy="1142857"/>
              <a:chOff x="15319986" y="8217160"/>
              <a:chExt cx="1142857" cy="114285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319986" y="8217160"/>
                <a:ext cx="1142857" cy="114285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4119986" y="7912398"/>
              <a:ext cx="876190" cy="876190"/>
              <a:chOff x="14119986" y="7912398"/>
              <a:chExt cx="876190" cy="87619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119986" y="7912398"/>
                <a:ext cx="876190" cy="876190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-8527068" y="5344853"/>
            <a:ext cx="18265478" cy="10388491"/>
            <a:chOff x="-8527068" y="5344853"/>
            <a:chExt cx="18265478" cy="1038849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527068" y="5344853"/>
              <a:ext cx="18265478" cy="103884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5800" y="105921"/>
            <a:ext cx="17117889" cy="10204891"/>
            <a:chOff x="586873" y="590476"/>
            <a:chExt cx="17117889" cy="102048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6873" y="590476"/>
              <a:ext cx="17117889" cy="10204891"/>
            </a:xfrm>
            <a:prstGeom prst="rect">
              <a:avLst/>
            </a:prstGeom>
          </p:spPr>
        </p:pic>
      </p:grpSp>
      <p:pic>
        <p:nvPicPr>
          <p:cNvPr id="1028" name="Picture 4" descr="손, 탭, 아이콘 벡터 이미지를 누릅니다. 또한 사용자 터치 제스처에 사용할 수 있습니다. 모바일 앱, 웹 앱 및 인쇄 매체에  적합합니다. 로열티 무료 사진, 그림, 이미지 그리고 스톡포토그래피. Image 51386629.">
            <a:extLst>
              <a:ext uri="{FF2B5EF4-FFF2-40B4-BE49-F238E27FC236}">
                <a16:creationId xmlns:a16="http://schemas.microsoft.com/office/drawing/2014/main" id="{F839C03E-236F-406C-BBE6-1F049A406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55" y="2109466"/>
            <a:ext cx="40386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더하기 기호 6">
            <a:extLst>
              <a:ext uri="{FF2B5EF4-FFF2-40B4-BE49-F238E27FC236}">
                <a16:creationId xmlns:a16="http://schemas.microsoft.com/office/drawing/2014/main" id="{736F4907-B244-45F6-B92A-00D91515FDB2}"/>
              </a:ext>
            </a:extLst>
          </p:cNvPr>
          <p:cNvSpPr/>
          <p:nvPr/>
        </p:nvSpPr>
        <p:spPr>
          <a:xfrm>
            <a:off x="8075484" y="4838700"/>
            <a:ext cx="2134743" cy="2133600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30" name="Picture 6" descr="모바일게임추천/컴투스게임/디펜스게임] 디펜스타워 : 네이버 블로그">
            <a:extLst>
              <a:ext uri="{FF2B5EF4-FFF2-40B4-BE49-F238E27FC236}">
                <a16:creationId xmlns:a16="http://schemas.microsoft.com/office/drawing/2014/main" id="{83E4CB8E-3FE9-44D1-A2F9-C9ACF9F32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00"/>
          <a:stretch/>
        </p:blipFill>
        <p:spPr bwMode="auto">
          <a:xfrm>
            <a:off x="6666355" y="7154742"/>
            <a:ext cx="4953000" cy="266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뱀파이어 서바이벌 무기 조합! 꼭 알아두세요 : 네이버 포스트">
            <a:extLst>
              <a:ext uri="{FF2B5EF4-FFF2-40B4-BE49-F238E27FC236}">
                <a16:creationId xmlns:a16="http://schemas.microsoft.com/office/drawing/2014/main" id="{CD4A9394-2CA3-499B-8291-249FF69A7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3747" y="2781300"/>
            <a:ext cx="4768789" cy="27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156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8571" y="2650185"/>
            <a:ext cx="18228571" cy="45243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400" b="1" dirty="0">
                <a:solidFill>
                  <a:srgbClr val="FFFFFF"/>
                </a:solidFill>
                <a:latin typeface="DungGeunMo" pitchFamily="34" charset="0"/>
                <a:cs typeface="DungGeunMo" pitchFamily="34" charset="0"/>
              </a:rPr>
              <a:t>02</a:t>
            </a:r>
          </a:p>
          <a:p>
            <a:pPr algn="ctr"/>
            <a:r>
              <a:rPr lang="ko-KR" altLang="en-US" sz="14400" b="1" dirty="0">
                <a:solidFill>
                  <a:srgbClr val="FFFFFF"/>
                </a:solidFill>
                <a:latin typeface="DungGeunMo" pitchFamily="34" charset="0"/>
              </a:rPr>
              <a:t>게임 소개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3066667" y="2658858"/>
            <a:ext cx="1142857" cy="1142857"/>
            <a:chOff x="3066667" y="2658858"/>
            <a:chExt cx="1142857" cy="1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66667" y="2658858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28571" y="5001716"/>
            <a:ext cx="2342857" cy="1447619"/>
            <a:chOff x="14628571" y="5001716"/>
            <a:chExt cx="2342857" cy="14476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628571" y="5001716"/>
              <a:ext cx="876190" cy="876190"/>
              <a:chOff x="14628571" y="5001716"/>
              <a:chExt cx="876190" cy="87619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628571" y="5001716"/>
                <a:ext cx="876190" cy="87619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828571" y="5306477"/>
              <a:ext cx="1142857" cy="1142857"/>
              <a:chOff x="15828571" y="5306477"/>
              <a:chExt cx="1142857" cy="114285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828571" y="5306477"/>
                <a:ext cx="1142857" cy="114285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628571" y="5001716"/>
              <a:ext cx="876190" cy="876190"/>
              <a:chOff x="14628571" y="5001716"/>
              <a:chExt cx="876190" cy="87619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628571" y="5001716"/>
                <a:ext cx="876190" cy="87619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94720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3912" y="80823"/>
            <a:ext cx="17117889" cy="10204891"/>
            <a:chOff x="586873" y="590476"/>
            <a:chExt cx="17117889" cy="102048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6873" y="590476"/>
              <a:ext cx="17117889" cy="1020489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686800" y="3771900"/>
            <a:ext cx="7868466" cy="38164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600" dirty="0">
                <a:solidFill>
                  <a:srgbClr val="7030A0"/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개요 </a:t>
            </a:r>
            <a:endParaRPr lang="en-US" altLang="ko-KR" sz="6600" dirty="0">
              <a:solidFill>
                <a:srgbClr val="7030A0"/>
              </a:solidFill>
              <a:latin typeface="HY그래픽" panose="02030600000101010101" pitchFamily="18" charset="-127"/>
              <a:ea typeface="HY그래픽" panose="02030600000101010101" pitchFamily="18" charset="-127"/>
            </a:endParaRPr>
          </a:p>
          <a:p>
            <a:r>
              <a:rPr lang="ko-KR" altLang="en-US" sz="4400" dirty="0">
                <a:latin typeface="HY그래픽" panose="02030600000101010101" pitchFamily="18" charset="-127"/>
                <a:ea typeface="HY그래픽" panose="02030600000101010101" pitchFamily="18" charset="-127"/>
              </a:rPr>
              <a:t>오브젝트와 터치 액션을 이용하여 몰려오는 적들을 해치우고 목표물을 지키는 디펜스 게임</a:t>
            </a:r>
            <a:endParaRPr lang="en-US" sz="2400" dirty="0"/>
          </a:p>
        </p:txBody>
      </p:sp>
      <p:sp>
        <p:nvSpPr>
          <p:cNvPr id="10" name="Object 10"/>
          <p:cNvSpPr txBox="1"/>
          <p:nvPr/>
        </p:nvSpPr>
        <p:spPr>
          <a:xfrm>
            <a:off x="8686800" y="1665682"/>
            <a:ext cx="8086813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kern="0" spc="-700" dirty="0">
                <a:solidFill>
                  <a:srgbClr val="8461F8"/>
                </a:solidFill>
                <a:latin typeface="DungGeunMo" pitchFamily="34" charset="0"/>
              </a:rPr>
              <a:t>장르 </a:t>
            </a:r>
            <a:r>
              <a:rPr lang="en-US" altLang="ko-KR" sz="4800" kern="0" spc="-700" dirty="0">
                <a:solidFill>
                  <a:srgbClr val="8461F8"/>
                </a:solidFill>
                <a:latin typeface="DungGeunMo" pitchFamily="34" charset="0"/>
              </a:rPr>
              <a:t>:  </a:t>
            </a:r>
            <a:r>
              <a:rPr lang="ko-KR" altLang="en-US" sz="4800" kern="0" spc="-700" dirty="0">
                <a:solidFill>
                  <a:srgbClr val="8461F8"/>
                </a:solidFill>
                <a:latin typeface="DungGeunMo" pitchFamily="34" charset="0"/>
              </a:rPr>
              <a:t>디펜스</a:t>
            </a:r>
            <a:r>
              <a:rPr lang="en-US" altLang="ko-KR" sz="4800" kern="0" spc="-700" dirty="0">
                <a:solidFill>
                  <a:srgbClr val="8461F8"/>
                </a:solidFill>
                <a:latin typeface="DungGeunMo" pitchFamily="34" charset="0"/>
              </a:rPr>
              <a:t>/2D</a:t>
            </a:r>
            <a:r>
              <a:rPr lang="ko-KR" altLang="en-US" sz="4800" kern="0" spc="-700" dirty="0">
                <a:solidFill>
                  <a:srgbClr val="8461F8"/>
                </a:solidFill>
                <a:latin typeface="DungGeunMo" pitchFamily="34" charset="0"/>
              </a:rPr>
              <a:t>  </a:t>
            </a:r>
            <a:r>
              <a:rPr lang="ko-KR" altLang="en-US" sz="4800" kern="0" spc="-700" dirty="0">
                <a:solidFill>
                  <a:srgbClr val="FF0000"/>
                </a:solidFill>
                <a:latin typeface="DungGeunMo" pitchFamily="34" charset="0"/>
              </a:rPr>
              <a:t> </a:t>
            </a:r>
            <a:r>
              <a:rPr lang="en-US" altLang="ko-KR" sz="4800" kern="0" spc="-700" dirty="0">
                <a:solidFill>
                  <a:srgbClr val="FF0000"/>
                </a:solidFill>
                <a:latin typeface="DungGeunMo" pitchFamily="34" charset="0"/>
              </a:rPr>
              <a:t>-&gt; 3D  / </a:t>
            </a:r>
            <a:r>
              <a:rPr lang="ko-KR" altLang="en-US" sz="4800" kern="0" spc="-700" dirty="0" err="1">
                <a:solidFill>
                  <a:srgbClr val="FF0000"/>
                </a:solidFill>
                <a:latin typeface="DungGeunMo" pitchFamily="34" charset="0"/>
              </a:rPr>
              <a:t>탑뷰</a:t>
            </a:r>
            <a:endParaRPr lang="en-US" altLang="ko-KR" sz="4800" kern="0" spc="-700" dirty="0">
              <a:solidFill>
                <a:srgbClr val="FF0000"/>
              </a:solidFill>
              <a:latin typeface="DungGeunMo" pitchFamily="34" charset="0"/>
            </a:endParaRPr>
          </a:p>
          <a:p>
            <a:r>
              <a:rPr lang="ko-KR" altLang="en-US" sz="4800" kern="0" spc="-700" dirty="0">
                <a:solidFill>
                  <a:srgbClr val="8461F8"/>
                </a:solidFill>
                <a:latin typeface="DungGeunMo" pitchFamily="34" charset="0"/>
              </a:rPr>
              <a:t>플랫폼 </a:t>
            </a:r>
            <a:r>
              <a:rPr lang="en-US" altLang="ko-KR" sz="4800" kern="0" spc="-700" dirty="0">
                <a:solidFill>
                  <a:srgbClr val="8461F8"/>
                </a:solidFill>
                <a:latin typeface="DungGeunMo" pitchFamily="34" charset="0"/>
              </a:rPr>
              <a:t>: </a:t>
            </a:r>
            <a:r>
              <a:rPr lang="ko-KR" altLang="en-US" sz="4800" kern="0" spc="-700" dirty="0">
                <a:solidFill>
                  <a:srgbClr val="8461F8"/>
                </a:solidFill>
                <a:latin typeface="DungGeunMo" pitchFamily="34" charset="0"/>
              </a:rPr>
              <a:t>모바일</a:t>
            </a:r>
            <a:r>
              <a:rPr lang="en-US" altLang="ko-KR" sz="4800" kern="0" spc="-700" dirty="0">
                <a:solidFill>
                  <a:srgbClr val="8461F8"/>
                </a:solidFill>
                <a:latin typeface="DungGeunMo" pitchFamily="34" charset="0"/>
              </a:rPr>
              <a:t>(Android)</a:t>
            </a:r>
            <a:endParaRPr lang="en-US" altLang="ko-KR" dirty="0"/>
          </a:p>
        </p:txBody>
      </p:sp>
      <p:pic>
        <p:nvPicPr>
          <p:cNvPr id="1026" name="Picture 2" descr="소스 이미지 보기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2" t="12517" r="37634" b="35623"/>
          <a:stretch/>
        </p:blipFill>
        <p:spPr bwMode="auto">
          <a:xfrm>
            <a:off x="1514387" y="1665682"/>
            <a:ext cx="6943813" cy="774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D481B93-504E-470B-8739-0681343FB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304800"/>
            <a:ext cx="7939454" cy="9829800"/>
          </a:xfrm>
          <a:prstGeom prst="rect">
            <a:avLst/>
          </a:prstGeom>
        </p:spPr>
      </p:pic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C61C2003-63C4-4510-BFDC-7F326BDE0541}"/>
              </a:ext>
            </a:extLst>
          </p:cNvPr>
          <p:cNvCxnSpPr/>
          <p:nvPr/>
        </p:nvCxnSpPr>
        <p:spPr>
          <a:xfrm flipV="1">
            <a:off x="10363200" y="7154561"/>
            <a:ext cx="4953000" cy="990600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D75A800-A2CB-4AD9-BAB6-D591CE107CC7}"/>
              </a:ext>
            </a:extLst>
          </p:cNvPr>
          <p:cNvSpPr txBox="1"/>
          <p:nvPr/>
        </p:nvSpPr>
        <p:spPr>
          <a:xfrm>
            <a:off x="14706600" y="6839090"/>
            <a:ext cx="33528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/>
              <a:t>터치 액션</a:t>
            </a: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57C7F8E9-14D2-46FE-AC15-AB3016AAE90D}"/>
              </a:ext>
            </a:extLst>
          </p:cNvPr>
          <p:cNvCxnSpPr>
            <a:cxnSpLocks/>
          </p:cNvCxnSpPr>
          <p:nvPr/>
        </p:nvCxnSpPr>
        <p:spPr>
          <a:xfrm flipV="1">
            <a:off x="10744200" y="8572500"/>
            <a:ext cx="3962400" cy="1325261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1E5C74-5C6F-4C81-A2E6-2106ADA9860C}"/>
              </a:ext>
            </a:extLst>
          </p:cNvPr>
          <p:cNvSpPr txBox="1"/>
          <p:nvPr/>
        </p:nvSpPr>
        <p:spPr>
          <a:xfrm>
            <a:off x="14706600" y="8145161"/>
            <a:ext cx="3352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dirty="0" err="1"/>
              <a:t>포탑</a:t>
            </a:r>
            <a:r>
              <a:rPr lang="ko-KR" altLang="en-US" sz="3500" b="1" dirty="0"/>
              <a:t> 및 오브젝트 설치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B026F2D-76E0-433F-B1A1-FB9A182C474D}"/>
              </a:ext>
            </a:extLst>
          </p:cNvPr>
          <p:cNvCxnSpPr/>
          <p:nvPr/>
        </p:nvCxnSpPr>
        <p:spPr>
          <a:xfrm flipH="1">
            <a:off x="3200400" y="9563100"/>
            <a:ext cx="12192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B4B3BA3-0B4D-4E21-B7C3-1A6EA2611346}"/>
              </a:ext>
            </a:extLst>
          </p:cNvPr>
          <p:cNvSpPr txBox="1"/>
          <p:nvPr/>
        </p:nvSpPr>
        <p:spPr>
          <a:xfrm>
            <a:off x="228600" y="8965049"/>
            <a:ext cx="3352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b="1" err="1"/>
              <a:t>스탯</a:t>
            </a:r>
            <a:r>
              <a:rPr lang="ko-KR" altLang="en-US" sz="3500" b="1" dirty="0"/>
              <a:t> 업그레이드</a:t>
            </a:r>
          </a:p>
        </p:txBody>
      </p:sp>
    </p:spTree>
    <p:extLst>
      <p:ext uri="{BB962C8B-B14F-4D97-AF65-F5344CB8AC3E}">
        <p14:creationId xmlns:p14="http://schemas.microsoft.com/office/powerpoint/2010/main" val="4186656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4619" y="-14158"/>
            <a:ext cx="18285714" cy="10301158"/>
            <a:chOff x="0" y="-15444"/>
            <a:chExt cx="18285714" cy="103011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5444"/>
              <a:ext cx="18285714" cy="103011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8250" y="2956990"/>
            <a:ext cx="17242226" cy="6731899"/>
            <a:chOff x="1073016" y="4152381"/>
            <a:chExt cx="7530159" cy="55365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3016" y="4152381"/>
              <a:ext cx="7530159" cy="553650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523034" y="3086100"/>
            <a:ext cx="495393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000" dirty="0">
                <a:solidFill>
                  <a:srgbClr val="FFFFFF"/>
                </a:solidFill>
                <a:latin typeface="DungGeunMo" pitchFamily="34" charset="0"/>
              </a:rPr>
              <a:t>터치 공격</a:t>
            </a:r>
            <a:endParaRPr lang="en-US" sz="4000" dirty="0"/>
          </a:p>
        </p:txBody>
      </p:sp>
      <p:sp>
        <p:nvSpPr>
          <p:cNvPr id="9" name="Object 9"/>
          <p:cNvSpPr txBox="1"/>
          <p:nvPr/>
        </p:nvSpPr>
        <p:spPr>
          <a:xfrm>
            <a:off x="409524" y="5122610"/>
            <a:ext cx="16964077" cy="24006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fontAlgn="base" latinLnBrk="1"/>
            <a:r>
              <a:rPr lang="ko-KR" altLang="en-US" sz="5000" dirty="0"/>
              <a:t>터치 </a:t>
            </a:r>
            <a:r>
              <a:rPr lang="en-US" altLang="ko-KR" sz="5000" dirty="0"/>
              <a:t>– </a:t>
            </a:r>
            <a:r>
              <a:rPr lang="ko-KR" altLang="en-US" sz="5000" dirty="0"/>
              <a:t>단일  공격</a:t>
            </a:r>
            <a:r>
              <a:rPr lang="en-US" altLang="ko-KR" sz="5000" dirty="0"/>
              <a:t>/</a:t>
            </a:r>
            <a:r>
              <a:rPr lang="ko-KR" altLang="en-US" sz="5000" dirty="0"/>
              <a:t>높은 데미지</a:t>
            </a:r>
            <a:endParaRPr lang="en-US" altLang="ko-KR" sz="5000" dirty="0"/>
          </a:p>
          <a:p>
            <a:pPr algn="ctr" fontAlgn="base" latinLnBrk="1"/>
            <a:endParaRPr lang="en-US" altLang="ko-KR" sz="5000" dirty="0"/>
          </a:p>
          <a:p>
            <a:pPr algn="ctr" fontAlgn="base" latinLnBrk="1"/>
            <a:r>
              <a:rPr lang="ko-KR" altLang="en-US" sz="5000" dirty="0"/>
              <a:t>슬라이드 </a:t>
            </a:r>
            <a:r>
              <a:rPr lang="en-US" altLang="ko-KR" sz="5000" dirty="0"/>
              <a:t>– </a:t>
            </a:r>
            <a:r>
              <a:rPr lang="ko-KR" altLang="en-US" sz="5000" dirty="0"/>
              <a:t>범위 공격</a:t>
            </a:r>
            <a:r>
              <a:rPr lang="en-US" altLang="ko-KR" sz="5000" dirty="0"/>
              <a:t>/</a:t>
            </a:r>
            <a:r>
              <a:rPr lang="ko-KR" altLang="en-US" sz="5000" dirty="0"/>
              <a:t>낮은 데미지</a:t>
            </a:r>
            <a:r>
              <a:rPr lang="en-US" altLang="ko-KR" sz="5000" dirty="0"/>
              <a:t>/</a:t>
            </a:r>
            <a:r>
              <a:rPr lang="ko-KR" altLang="en-US" sz="5000" dirty="0" err="1"/>
              <a:t>넉백</a:t>
            </a:r>
            <a:endParaRPr lang="ko-KR" altLang="en-US" sz="5000" dirty="0"/>
          </a:p>
        </p:txBody>
      </p:sp>
      <p:sp>
        <p:nvSpPr>
          <p:cNvPr id="24" name="Object 24"/>
          <p:cNvSpPr txBox="1"/>
          <p:nvPr/>
        </p:nvSpPr>
        <p:spPr>
          <a:xfrm>
            <a:off x="409524" y="1433496"/>
            <a:ext cx="17180952" cy="15234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300" b="1" dirty="0">
                <a:solidFill>
                  <a:srgbClr val="8461F8"/>
                </a:solidFill>
                <a:latin typeface="DungGeunMo" pitchFamily="34" charset="0"/>
                <a:cs typeface="DungGeunMo" pitchFamily="34" charset="0"/>
              </a:rPr>
              <a:t>기본 조작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22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4619" y="-14158"/>
            <a:ext cx="18285714" cy="10301158"/>
            <a:chOff x="0" y="-15444"/>
            <a:chExt cx="18285714" cy="103011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5444"/>
              <a:ext cx="18285714" cy="103011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8250" y="2956990"/>
            <a:ext cx="17242226" cy="6731899"/>
            <a:chOff x="1073016" y="4152381"/>
            <a:chExt cx="7530159" cy="55365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3016" y="4152381"/>
              <a:ext cx="7530159" cy="553650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414595" y="3151999"/>
            <a:ext cx="495393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000" dirty="0">
                <a:solidFill>
                  <a:srgbClr val="FFFFFF"/>
                </a:solidFill>
                <a:latin typeface="DungGeunMo" pitchFamily="34" charset="0"/>
              </a:rPr>
              <a:t>스킬</a:t>
            </a:r>
            <a:endParaRPr lang="en-US" sz="4000" dirty="0"/>
          </a:p>
        </p:txBody>
      </p:sp>
      <p:sp>
        <p:nvSpPr>
          <p:cNvPr id="9" name="Object 9"/>
          <p:cNvSpPr txBox="1"/>
          <p:nvPr/>
        </p:nvSpPr>
        <p:spPr>
          <a:xfrm>
            <a:off x="661961" y="4995955"/>
            <a:ext cx="16964077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 latinLnBrk="1"/>
            <a:endParaRPr lang="ko-KR" altLang="en-US" sz="3600" dirty="0"/>
          </a:p>
          <a:p>
            <a:pPr algn="ctr" fontAlgn="base" latinLnBrk="1"/>
            <a:r>
              <a:rPr lang="ko-KR" altLang="en-US" sz="3600" dirty="0" err="1"/>
              <a:t>페이즈</a:t>
            </a:r>
            <a:r>
              <a:rPr lang="ko-KR" altLang="en-US" sz="3600" dirty="0"/>
              <a:t> 준비단계 마다 스킬을 구매하여 사용할 수 있으며 </a:t>
            </a:r>
            <a:br>
              <a:rPr lang="en-US" altLang="ko-KR" sz="3600" dirty="0"/>
            </a:br>
            <a:r>
              <a:rPr lang="ko-KR" altLang="en-US" sz="3600" dirty="0"/>
              <a:t>다음 준비단계 때</a:t>
            </a:r>
            <a:r>
              <a:rPr lang="en-US" altLang="ko-KR" sz="3600" dirty="0"/>
              <a:t>, </a:t>
            </a:r>
            <a:r>
              <a:rPr lang="ko-KR" altLang="en-US" sz="3600" dirty="0"/>
              <a:t>다시 선택 할 수 있다</a:t>
            </a:r>
            <a:r>
              <a:rPr lang="en-US" altLang="ko-KR" sz="3600" dirty="0"/>
              <a:t>. </a:t>
            </a:r>
          </a:p>
          <a:p>
            <a:pPr fontAlgn="base" latinLnBrk="1"/>
            <a:endParaRPr lang="en-US" altLang="ko-KR" sz="3600" dirty="0"/>
          </a:p>
          <a:p>
            <a:pPr algn="ctr" fontAlgn="base" latinLnBrk="1"/>
            <a:r>
              <a:rPr lang="ko-KR" altLang="en-US" sz="3600" dirty="0" err="1"/>
              <a:t>페이즈가</a:t>
            </a:r>
            <a:r>
              <a:rPr lang="ko-KR" altLang="en-US" sz="3600" dirty="0"/>
              <a:t> 진행될수록 공격력 및 지속시간이 증가한다</a:t>
            </a:r>
            <a:r>
              <a:rPr lang="en-US" altLang="ko-KR" sz="3600" dirty="0"/>
              <a:t>.</a:t>
            </a:r>
            <a:endParaRPr lang="ko-KR" altLang="en-US" sz="3600" dirty="0"/>
          </a:p>
        </p:txBody>
      </p:sp>
      <p:sp>
        <p:nvSpPr>
          <p:cNvPr id="24" name="Object 24"/>
          <p:cNvSpPr txBox="1"/>
          <p:nvPr/>
        </p:nvSpPr>
        <p:spPr>
          <a:xfrm>
            <a:off x="409524" y="1433496"/>
            <a:ext cx="17180952" cy="15234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300" b="1" dirty="0">
                <a:solidFill>
                  <a:srgbClr val="8461F8"/>
                </a:solidFill>
                <a:latin typeface="DungGeunMo" pitchFamily="34" charset="0"/>
                <a:cs typeface="DungGeunMo" pitchFamily="34" charset="0"/>
              </a:rPr>
              <a:t>기본 조작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50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939</Words>
  <Application>Microsoft Office PowerPoint</Application>
  <PresentationFormat>사용자 지정</PresentationFormat>
  <Paragraphs>269</Paragraphs>
  <Slides>34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3" baseType="lpstr">
      <vt:lpstr>?? ??</vt:lpstr>
      <vt:lpstr>DungGeunMo</vt:lpstr>
      <vt:lpstr>HY그래픽</vt:lpstr>
      <vt:lpstr>NanumSquare</vt:lpstr>
      <vt:lpstr>Whitney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진행 현황 씬 화면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홍 준표</cp:lastModifiedBy>
  <cp:revision>44</cp:revision>
  <dcterms:created xsi:type="dcterms:W3CDTF">2022-04-04T18:04:12Z</dcterms:created>
  <dcterms:modified xsi:type="dcterms:W3CDTF">2022-05-12T13:20:58Z</dcterms:modified>
</cp:coreProperties>
</file>